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98" r:id="rId3"/>
    <p:sldId id="257" r:id="rId4"/>
    <p:sldId id="296" r:id="rId5"/>
    <p:sldId id="258" r:id="rId6"/>
    <p:sldId id="297" r:id="rId7"/>
    <p:sldId id="260" r:id="rId8"/>
    <p:sldId id="261" r:id="rId9"/>
    <p:sldId id="270" r:id="rId10"/>
    <p:sldId id="262" r:id="rId11"/>
    <p:sldId id="259" r:id="rId12"/>
    <p:sldId id="263" r:id="rId13"/>
    <p:sldId id="299" r:id="rId14"/>
    <p:sldId id="264" r:id="rId15"/>
    <p:sldId id="265" r:id="rId16"/>
    <p:sldId id="300" r:id="rId17"/>
    <p:sldId id="281" r:id="rId18"/>
    <p:sldId id="267" r:id="rId19"/>
    <p:sldId id="283" r:id="rId20"/>
    <p:sldId id="273" r:id="rId21"/>
    <p:sldId id="282" r:id="rId22"/>
    <p:sldId id="272" r:id="rId23"/>
    <p:sldId id="271" r:id="rId24"/>
    <p:sldId id="285" r:id="rId25"/>
    <p:sldId id="286" r:id="rId26"/>
    <p:sldId id="268" r:id="rId27"/>
    <p:sldId id="269" r:id="rId28"/>
    <p:sldId id="302" r:id="rId29"/>
    <p:sldId id="287" r:id="rId30"/>
    <p:sldId id="303" r:id="rId31"/>
    <p:sldId id="288" r:id="rId32"/>
    <p:sldId id="289" r:id="rId33"/>
    <p:sldId id="274" r:id="rId34"/>
    <p:sldId id="266" r:id="rId35"/>
    <p:sldId id="293" r:id="rId36"/>
    <p:sldId id="292" r:id="rId37"/>
    <p:sldId id="294" r:id="rId38"/>
    <p:sldId id="295" r:id="rId39"/>
    <p:sldId id="304" r:id="rId40"/>
    <p:sldId id="301" r:id="rId41"/>
    <p:sldId id="276" r:id="rId42"/>
    <p:sldId id="306" r:id="rId43"/>
    <p:sldId id="305" r:id="rId44"/>
    <p:sldId id="307" r:id="rId45"/>
    <p:sldId id="275" r:id="rId46"/>
    <p:sldId id="278" r:id="rId47"/>
    <p:sldId id="279" r:id="rId48"/>
    <p:sldId id="280" r:id="rId49"/>
    <p:sldId id="30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3314-4906-4611-B4ED-FE05A674A06D}" type="datetimeFigureOut">
              <a:rPr lang="es-UY" smtClean="0"/>
              <a:t>20/08/2014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799C2-2379-481E-B692-A3E517761C8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520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6EE817-FF0E-44C8-848F-3F431F838E5D}" type="slidenum">
              <a:rPr lang="es-ES" altLang="es-UY"/>
              <a:pPr eaLnBrk="1" hangingPunct="1"/>
              <a:t>8</a:t>
            </a:fld>
            <a:endParaRPr lang="es-ES" altLang="es-UY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7113" y="519113"/>
            <a:ext cx="4552950" cy="25622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http://biodidac.bio.uottawa.ca/thumbnails/filedet.htm?File_name=olig014b&amp;File_type=GIF</a:t>
            </a:r>
          </a:p>
          <a:p>
            <a:pPr eaLnBrk="1" hangingPunct="1"/>
            <a:endParaRPr lang="en-CA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58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0E7951-483D-4608-A859-78F513A168EA}" type="slidenum">
              <a:rPr lang="es-ES" altLang="es-UY"/>
              <a:pPr eaLnBrk="1" hangingPunct="1"/>
              <a:t>47</a:t>
            </a:fld>
            <a:endParaRPr lang="es-ES" altLang="es-UY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7113" y="519113"/>
            <a:ext cx="4552950" cy="2562225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http://biodidac.bio.uottawa.ca/thumbnails/filedet.htm?File_name=hiru002b&amp;File_type=GIF</a:t>
            </a:r>
          </a:p>
          <a:p>
            <a:pPr eaLnBrk="1" hangingPunct="1"/>
            <a:endParaRPr lang="en-US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95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11D8B1-2899-4499-B5E7-C858E0E57993}" type="slidenum">
              <a:rPr lang="es-ES" altLang="es-UY"/>
              <a:pPr eaLnBrk="1" hangingPunct="1"/>
              <a:t>48</a:t>
            </a:fld>
            <a:endParaRPr lang="es-ES" altLang="es-UY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7113" y="519113"/>
            <a:ext cx="4552950" cy="2562225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http://biodidac.bio.uottawa.ca/thumbnails/filedet.htm?File_name=hiru004b&amp;File_type=GIF</a:t>
            </a:r>
          </a:p>
          <a:p>
            <a:pPr eaLnBrk="1" hangingPunct="1"/>
            <a:endParaRPr lang="en-US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1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F4E475-8F7E-4D0C-A22F-2B8FA1B85B78}" type="slidenum">
              <a:rPr lang="es-ES" altLang="es-UY"/>
              <a:pPr eaLnBrk="1" hangingPunct="1"/>
              <a:t>18</a:t>
            </a:fld>
            <a:endParaRPr lang="es-ES" altLang="es-UY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5525" y="519113"/>
            <a:ext cx="4552950" cy="256222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http://biodidac.bio.uottawa.ca/thumbnails/filedet.htm?File_name=olig026p&amp;File_type=GIF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http://biodidac.bio.uottawa.ca/thumbnails/filedet.htm?File_name=olig001p&amp;File_type=GIF</a:t>
            </a:r>
          </a:p>
          <a:p>
            <a:pPr eaLnBrk="1" hangingPunct="1"/>
            <a:endParaRPr lang="en-CA" altLang="es-UY" smtClean="0">
              <a:latin typeface="Arial" panose="020B0604020202020204" pitchFamily="34" charset="0"/>
            </a:endParaRPr>
          </a:p>
          <a:p>
            <a:pPr eaLnBrk="1" hangingPunct="1"/>
            <a:endParaRPr lang="en-CA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753F80-DF7A-4E3D-81B4-DA7E0D6E3A19}" type="slidenum">
              <a:rPr lang="es-ES" altLang="es-UY"/>
              <a:pPr eaLnBrk="1" hangingPunct="1"/>
              <a:t>20</a:t>
            </a:fld>
            <a:endParaRPr lang="es-ES" altLang="es-UY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7113" y="519113"/>
            <a:ext cx="4552950" cy="2562225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http://biodidac.bio.uottawa.ca/thumbnails/filedet.htm?File_name=olig001b&amp;File_type=GIF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http://biodidac.bio.uottawa.ca/thumbnails/filedet.htm?File_name=olig001c&amp;File_type=GIF</a:t>
            </a:r>
          </a:p>
          <a:p>
            <a:pPr eaLnBrk="1" hangingPunct="1"/>
            <a:endParaRPr lang="en-CA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1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5F7E44-F638-490A-AE12-AD830E0B17D3}" type="slidenum">
              <a:rPr lang="es-ES" altLang="es-UY"/>
              <a:pPr eaLnBrk="1" hangingPunct="1"/>
              <a:t>23</a:t>
            </a:fld>
            <a:endParaRPr lang="es-ES" altLang="es-UY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7113" y="519113"/>
            <a:ext cx="4552950" cy="2562225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http://biodidac.bio.uottawa.ca/thumbnails/filedet.htm?File_name=olig001b&amp;File_type=GIF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http://biodidac.bio.uottawa.ca/thumbnails/filedet.htm?File_name=olig001c&amp;File_type=GIF</a:t>
            </a:r>
          </a:p>
          <a:p>
            <a:pPr eaLnBrk="1" hangingPunct="1"/>
            <a:endParaRPr lang="en-CA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2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64DEC5-3031-4DAE-87BA-097FD397E860}" type="slidenum">
              <a:rPr lang="es-ES" altLang="es-UY"/>
              <a:pPr eaLnBrk="1" hangingPunct="1"/>
              <a:t>26</a:t>
            </a:fld>
            <a:endParaRPr lang="es-ES" altLang="es-UY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7113" y="519113"/>
            <a:ext cx="4552950" cy="2562225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http://biodidac.bio.uottawa.ca/thumbnails/filedet.htm?File_name=olig012b&amp;File_type=GIF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http://biodidac.bio.uottawa.ca/thumbnails/filedet.htm?File_name=olig026p&amp;File_type=GIF</a:t>
            </a:r>
          </a:p>
          <a:p>
            <a:pPr eaLnBrk="1" hangingPunct="1"/>
            <a:endParaRPr lang="en-US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4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D6524A-C10C-4EE7-8A15-FDEA9A9E701A}" type="slidenum">
              <a:rPr lang="es-ES" altLang="es-UY"/>
              <a:pPr eaLnBrk="1" hangingPunct="1"/>
              <a:t>27</a:t>
            </a:fld>
            <a:endParaRPr lang="es-ES" altLang="es-UY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7113" y="519113"/>
            <a:ext cx="4552950" cy="25622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http://biodidac.bio.uottawa.ca/thumbnails/filedet.htm?File_name=olig003b&amp;File_type=GIF</a:t>
            </a:r>
          </a:p>
          <a:p>
            <a:pPr eaLnBrk="1" hangingPunct="1"/>
            <a:endParaRPr lang="en-CA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58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E12182-7158-47B5-B260-201A887A763A}" type="slidenum">
              <a:rPr lang="es-ES" altLang="es-UY"/>
              <a:pPr eaLnBrk="1" hangingPunct="1"/>
              <a:t>33</a:t>
            </a:fld>
            <a:endParaRPr lang="es-ES" altLang="es-UY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5525" y="519113"/>
            <a:ext cx="4552950" cy="256222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http://biodidac.bio.uottawa.ca/thumbnails/filedet.htm?File_name=Olig018b&amp;File_type=GIF</a:t>
            </a:r>
          </a:p>
          <a:p>
            <a:pPr eaLnBrk="1" hangingPunct="1"/>
            <a:endParaRPr lang="en-US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4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UY" smtClean="0">
              <a:latin typeface="Arial" panose="020B0604020202020204" pitchFamily="34" charset="0"/>
            </a:endParaRPr>
          </a:p>
        </p:txBody>
      </p:sp>
      <p:sp>
        <p:nvSpPr>
          <p:cNvPr id="1157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C21AC7-3EEA-4E24-9121-3B84AC76A10A}" type="slidenum">
              <a:rPr lang="es-ES" altLang="es-UY"/>
              <a:pPr eaLnBrk="1" hangingPunct="1"/>
              <a:t>41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185760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F83951-19F4-449B-99B3-884BFAE88B45}" type="slidenum">
              <a:rPr lang="es-ES" altLang="es-UY"/>
              <a:pPr eaLnBrk="1" hangingPunct="1"/>
              <a:t>46</a:t>
            </a:fld>
            <a:endParaRPr lang="es-ES" altLang="es-UY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297113" y="519113"/>
            <a:ext cx="4552950" cy="2562225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3651250"/>
            <a:ext cx="6297612" cy="242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UY" smtClean="0">
                <a:latin typeface="Arial" panose="020B0604020202020204" pitchFamily="34" charset="0"/>
              </a:rPr>
              <a:t>Copy and paste URL to link to original images at BIODIDAC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http://biodidac.bio.uottawa.ca/thumbnails/filedet.htm?File_name=hiru006p&amp;File_type=GIF</a:t>
            </a:r>
          </a:p>
          <a:p>
            <a:pPr eaLnBrk="1" hangingPunct="1"/>
            <a:r>
              <a:rPr lang="en-CA" altLang="es-UY" smtClean="0">
                <a:latin typeface="Arial" panose="020B0604020202020204" pitchFamily="34" charset="0"/>
              </a:rPr>
              <a:t>http://biodidac.bio.uottawa.ca/thumbnails/filedet.htm?File_name=Hiru008b&amp;File_type=GIF</a:t>
            </a:r>
          </a:p>
          <a:p>
            <a:pPr eaLnBrk="1" hangingPunct="1"/>
            <a:endParaRPr lang="en-CA" altLang="es-UY" smtClean="0">
              <a:latin typeface="Arial" panose="020B0604020202020204" pitchFamily="34" charset="0"/>
            </a:endParaRPr>
          </a:p>
          <a:p>
            <a:pPr eaLnBrk="1" hangingPunct="1"/>
            <a:endParaRPr lang="en-US" altLang="es-UY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2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Biodidac\temporal\Biodidac\biodidac.bio.uottawa.ca\Thumbnails\showimage05d5.html%3fFile_name=OLIG012C&amp;File_type=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hyperlink" Target="ANIMACI&#211;N/Earthworm.sw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Biodidac\temporal\Biodidac\biodidac.bio.uottawa.ca\Thumbnails\showimage50ca.html%3fFile_name=HIRU005C&amp;File_type=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Biodidac\temporal\Biodidac\biodidac.bio.uottawa.ca\Thumbnails\showimage63d3.html%3fFile_name=HIRU004C&amp;File_type=GI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52" y="3756073"/>
            <a:ext cx="5976631" cy="28061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51059" y="290994"/>
            <a:ext cx="6367377" cy="1089842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latin typeface="Ravie" panose="04040805050809020602" pitchFamily="82" charset="0"/>
              </a:rPr>
              <a:t>FILO ANÉLIDOS</a:t>
            </a:r>
            <a:endParaRPr lang="es-UY" b="1" dirty="0">
              <a:latin typeface="Ravie" panose="040408050508090206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5"/>
          <a:stretch/>
        </p:blipFill>
        <p:spPr>
          <a:xfrm rot="846155">
            <a:off x="6858823" y="2017064"/>
            <a:ext cx="4762500" cy="30278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118">
            <a:off x="668839" y="786075"/>
            <a:ext cx="4456237" cy="33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628" y="384959"/>
            <a:ext cx="9000563" cy="979607"/>
          </a:xfrm>
        </p:spPr>
        <p:txBody>
          <a:bodyPr>
            <a:normAutofit/>
          </a:bodyPr>
          <a:lstStyle/>
          <a:p>
            <a:r>
              <a:rPr lang="es-UY" sz="4000" b="1" dirty="0" smtClean="0"/>
              <a:t>DOS TIPOS DE METAMERIZACIÓN</a:t>
            </a:r>
            <a:endParaRPr lang="es-UY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302" y="1603717"/>
            <a:ext cx="11394830" cy="4965895"/>
          </a:xfrm>
        </p:spPr>
        <p:txBody>
          <a:bodyPr>
            <a:normAutofit/>
          </a:bodyPr>
          <a:lstStyle/>
          <a:p>
            <a:pPr algn="just"/>
            <a:r>
              <a:rPr lang="es-UY" sz="3200" b="1" dirty="0" err="1"/>
              <a:t>Metamerización</a:t>
            </a:r>
            <a:r>
              <a:rPr lang="es-UY" sz="3200" b="1" dirty="0"/>
              <a:t> </a:t>
            </a:r>
            <a:r>
              <a:rPr lang="es-UY" sz="3200" b="1" dirty="0" err="1"/>
              <a:t>homónoma</a:t>
            </a:r>
            <a:r>
              <a:rPr lang="es-UY" sz="3200" dirty="0"/>
              <a:t>. Todos los metámeros son similares </a:t>
            </a:r>
            <a:r>
              <a:rPr lang="es-UY" sz="3200" dirty="0" smtClean="0"/>
              <a:t>(la </a:t>
            </a:r>
            <a:r>
              <a:rPr lang="es-UY" sz="3200" dirty="0"/>
              <a:t>mayoría de los </a:t>
            </a:r>
            <a:r>
              <a:rPr lang="es-UY" sz="3200" dirty="0" smtClean="0"/>
              <a:t>anélidos). </a:t>
            </a:r>
            <a:r>
              <a:rPr lang="es-UY" sz="3200" dirty="0"/>
              <a:t>Se considera la más primitiva. En cada metámero </a:t>
            </a:r>
            <a:r>
              <a:rPr lang="es-UY" sz="3200" dirty="0" smtClean="0"/>
              <a:t>se </a:t>
            </a:r>
            <a:r>
              <a:rPr lang="es-UY" sz="3200" dirty="0"/>
              <a:t>produce una repetición de </a:t>
            </a:r>
            <a:r>
              <a:rPr lang="es-UY" sz="3200" dirty="0" smtClean="0"/>
              <a:t>órganos.</a:t>
            </a:r>
          </a:p>
          <a:p>
            <a:pPr algn="just"/>
            <a:endParaRPr lang="es-UY" sz="3200" dirty="0"/>
          </a:p>
          <a:p>
            <a:pPr algn="just"/>
            <a:r>
              <a:rPr lang="es-UY" sz="3200" b="1" dirty="0" err="1"/>
              <a:t>Metamerización</a:t>
            </a:r>
            <a:r>
              <a:rPr lang="es-UY" sz="3200" b="1" dirty="0"/>
              <a:t> heterónoma</a:t>
            </a:r>
            <a:r>
              <a:rPr lang="es-UY" sz="3200" dirty="0"/>
              <a:t>. Los metámeros son diferentes en diferentes zonas del cuerpo; varios segmentos similares </a:t>
            </a:r>
            <a:r>
              <a:rPr lang="es-UY" sz="3200" dirty="0" smtClean="0"/>
              <a:t>forman una región(por </a:t>
            </a:r>
            <a:r>
              <a:rPr lang="es-UY" sz="3200" dirty="0"/>
              <a:t>ejemplo, cabeza, tórax y abdomen en insectos</a:t>
            </a:r>
            <a:r>
              <a:rPr lang="es-UY" sz="3200" dirty="0" smtClean="0"/>
              <a:t>)</a:t>
            </a:r>
            <a:endParaRPr lang="es-UY" sz="3200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132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5608" y="300553"/>
            <a:ext cx="5200577" cy="993675"/>
          </a:xfrm>
        </p:spPr>
        <p:txBody>
          <a:bodyPr>
            <a:normAutofit/>
          </a:bodyPr>
          <a:lstStyle/>
          <a:p>
            <a:pPr algn="ctr"/>
            <a:r>
              <a:rPr lang="es-UY" sz="4400" b="1" dirty="0" smtClean="0"/>
              <a:t>CLASIFICACIÓN</a:t>
            </a:r>
            <a:endParaRPr lang="es-UY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5245" y="1055078"/>
            <a:ext cx="11732454" cy="5563772"/>
          </a:xfrm>
        </p:spPr>
        <p:txBody>
          <a:bodyPr>
            <a:noAutofit/>
          </a:bodyPr>
          <a:lstStyle/>
          <a:p>
            <a:r>
              <a:rPr lang="es-UY" sz="3200" b="1" dirty="0" smtClean="0"/>
              <a:t>CLASE POLYCHAETA</a:t>
            </a:r>
          </a:p>
          <a:p>
            <a:pPr marL="0" indent="0">
              <a:buNone/>
            </a:pPr>
            <a:r>
              <a:rPr lang="es-UY" sz="2800" dirty="0"/>
              <a:t> </a:t>
            </a:r>
            <a:r>
              <a:rPr lang="es-UY" sz="2800" dirty="0" smtClean="0"/>
              <a:t>   GÉNEROS                               NEREIS (ERRANTES)</a:t>
            </a:r>
          </a:p>
          <a:p>
            <a:pPr marL="0" indent="0">
              <a:buNone/>
            </a:pPr>
            <a:r>
              <a:rPr lang="es-UY" sz="2800" dirty="0"/>
              <a:t> </a:t>
            </a:r>
            <a:r>
              <a:rPr lang="es-UY" sz="2800" dirty="0" smtClean="0"/>
              <a:t>                                                  ARENÍCOLA (SEDENTARIOS)</a:t>
            </a:r>
          </a:p>
          <a:p>
            <a:pPr marL="0" indent="0">
              <a:buNone/>
            </a:pPr>
            <a:endParaRPr lang="es-UY" sz="3200" dirty="0"/>
          </a:p>
          <a:p>
            <a:r>
              <a:rPr lang="es-UY" sz="3200" b="1" dirty="0" smtClean="0"/>
              <a:t>CLASE OLIGOCHAETA</a:t>
            </a:r>
          </a:p>
          <a:p>
            <a:pPr marL="0" indent="0">
              <a:buNone/>
            </a:pPr>
            <a:r>
              <a:rPr lang="es-UY" sz="2800" dirty="0" smtClean="0"/>
              <a:t>    GÉNEROS                              TUBIFEX</a:t>
            </a:r>
          </a:p>
          <a:p>
            <a:pPr marL="0" indent="0">
              <a:buNone/>
            </a:pPr>
            <a:r>
              <a:rPr lang="es-UY" sz="2800" dirty="0"/>
              <a:t> </a:t>
            </a:r>
            <a:r>
              <a:rPr lang="es-UY" sz="2800" dirty="0" smtClean="0"/>
              <a:t>                                                   LUMBRICUS (LOMBRIZ)</a:t>
            </a:r>
          </a:p>
          <a:p>
            <a:r>
              <a:rPr lang="es-UY" sz="3200" b="1" dirty="0" smtClean="0"/>
              <a:t>CLASE HIRUDÍNEA</a:t>
            </a:r>
          </a:p>
          <a:p>
            <a:pPr marL="0" indent="0">
              <a:buNone/>
            </a:pPr>
            <a:r>
              <a:rPr lang="es-UY" sz="2800" dirty="0" smtClean="0"/>
              <a:t>    GÉNEROS                         HIRUDO  (SANGUIJUELA)</a:t>
            </a:r>
          </a:p>
          <a:p>
            <a:pPr marL="0" indent="0">
              <a:buNone/>
            </a:pPr>
            <a:r>
              <a:rPr lang="es-UY" sz="2800" dirty="0" smtClean="0"/>
              <a:t>                                              PLACOBDELLA</a:t>
            </a:r>
            <a:endParaRPr lang="es-UY" sz="2800" dirty="0"/>
          </a:p>
        </p:txBody>
      </p:sp>
      <p:sp>
        <p:nvSpPr>
          <p:cNvPr id="4" name="Flecha curvada hacia abajo 3"/>
          <p:cNvSpPr/>
          <p:nvPr/>
        </p:nvSpPr>
        <p:spPr>
          <a:xfrm rot="786209" flipV="1">
            <a:off x="4042138" y="2229723"/>
            <a:ext cx="2208628" cy="7174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5" name="Flecha curvada hacia abajo 4"/>
          <p:cNvSpPr/>
          <p:nvPr/>
        </p:nvSpPr>
        <p:spPr>
          <a:xfrm rot="10489174" flipV="1">
            <a:off x="3795438" y="5810501"/>
            <a:ext cx="2084946" cy="5453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6" name="Flecha a la derecha con bandas 5"/>
          <p:cNvSpPr/>
          <p:nvPr/>
        </p:nvSpPr>
        <p:spPr>
          <a:xfrm rot="323496">
            <a:off x="4364864" y="4254354"/>
            <a:ext cx="1920219" cy="4789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689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7102" y="324000"/>
            <a:ext cx="8911687" cy="80141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POLYCHAETA</a:t>
            </a:r>
            <a:r>
              <a:rPr lang="es-E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s-E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894" y="1336431"/>
            <a:ext cx="11798105" cy="5359791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s-ES" altLang="es-UY" sz="2800" b="1" dirty="0">
                <a:solidFill>
                  <a:schemeClr val="tx1"/>
                </a:solidFill>
              </a:rPr>
              <a:t>Marinos</a:t>
            </a:r>
            <a:r>
              <a:rPr lang="es-ES" altLang="es-UY" sz="2800" dirty="0">
                <a:solidFill>
                  <a:schemeClr val="tx1"/>
                </a:solidFill>
              </a:rPr>
              <a:t>: errantes, tubícolas, intersticiales o </a:t>
            </a:r>
            <a:r>
              <a:rPr lang="es-ES" altLang="es-UY" sz="2800" dirty="0" smtClean="0">
                <a:solidFill>
                  <a:schemeClr val="tx1"/>
                </a:solidFill>
              </a:rPr>
              <a:t>planctónicos</a:t>
            </a:r>
          </a:p>
          <a:p>
            <a:pPr>
              <a:spcBef>
                <a:spcPct val="50000"/>
              </a:spcBef>
            </a:pPr>
            <a:r>
              <a:rPr lang="es-ES" altLang="es-UY" sz="2800" dirty="0">
                <a:solidFill>
                  <a:schemeClr val="tx1"/>
                </a:solidFill>
              </a:rPr>
              <a:t>Algunos de aguas salobres, pocos </a:t>
            </a:r>
            <a:r>
              <a:rPr lang="es-ES" altLang="es-UY" sz="2800" dirty="0" smtClean="0">
                <a:solidFill>
                  <a:schemeClr val="tx1"/>
                </a:solidFill>
              </a:rPr>
              <a:t>dulceacuícolas </a:t>
            </a:r>
            <a:r>
              <a:rPr lang="es-ES" altLang="es-UY" sz="2800" dirty="0">
                <a:solidFill>
                  <a:schemeClr val="tx1"/>
                </a:solidFill>
              </a:rPr>
              <a:t>o </a:t>
            </a:r>
            <a:r>
              <a:rPr lang="es-ES" altLang="es-UY" sz="2800" dirty="0" smtClean="0">
                <a:solidFill>
                  <a:schemeClr val="tx1"/>
                </a:solidFill>
              </a:rPr>
              <a:t>parásitos</a:t>
            </a:r>
          </a:p>
          <a:p>
            <a:pPr>
              <a:spcBef>
                <a:spcPct val="50000"/>
              </a:spcBef>
            </a:pPr>
            <a:r>
              <a:rPr lang="es-ES" altLang="es-UY" sz="2800" dirty="0" smtClean="0">
                <a:solidFill>
                  <a:schemeClr val="tx1"/>
                </a:solidFill>
              </a:rPr>
              <a:t>Unas 10000 </a:t>
            </a:r>
            <a:r>
              <a:rPr lang="es-ES" altLang="es-UY" sz="2800" dirty="0" err="1" smtClean="0">
                <a:solidFill>
                  <a:schemeClr val="tx1"/>
                </a:solidFill>
              </a:rPr>
              <a:t>spp</a:t>
            </a:r>
            <a:endParaRPr lang="es-ES" altLang="es-UY" sz="2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" altLang="es-UY" sz="2800" dirty="0" smtClean="0">
                <a:solidFill>
                  <a:schemeClr val="tx1"/>
                </a:solidFill>
              </a:rPr>
              <a:t>Numerosas </a:t>
            </a:r>
            <a:r>
              <a:rPr lang="es-ES" altLang="es-UY" sz="2800" dirty="0">
                <a:solidFill>
                  <a:schemeClr val="tx1"/>
                </a:solidFill>
              </a:rPr>
              <a:t>sedas en </a:t>
            </a:r>
            <a:r>
              <a:rPr lang="es-ES" altLang="es-UY" sz="2800" b="1" dirty="0" err="1">
                <a:solidFill>
                  <a:schemeClr val="tx1"/>
                </a:solidFill>
              </a:rPr>
              <a:t>parapodios</a:t>
            </a:r>
            <a:r>
              <a:rPr lang="es-ES" altLang="es-UY" sz="28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" altLang="es-UY" sz="2800" dirty="0" err="1">
                <a:solidFill>
                  <a:schemeClr val="tx1"/>
                </a:solidFill>
              </a:rPr>
              <a:t>Prostomio</a:t>
            </a:r>
            <a:r>
              <a:rPr lang="es-ES" altLang="es-UY" sz="2800" dirty="0">
                <a:solidFill>
                  <a:schemeClr val="tx1"/>
                </a:solidFill>
              </a:rPr>
              <a:t> y </a:t>
            </a:r>
            <a:r>
              <a:rPr lang="es-ES" altLang="es-UY" sz="2800" dirty="0" err="1">
                <a:solidFill>
                  <a:schemeClr val="tx1"/>
                </a:solidFill>
              </a:rPr>
              <a:t>peristomio</a:t>
            </a:r>
            <a:r>
              <a:rPr lang="es-ES" altLang="es-UY" sz="2800" dirty="0">
                <a:solidFill>
                  <a:schemeClr val="tx1"/>
                </a:solidFill>
              </a:rPr>
              <a:t> con órganos sensoriales o estructuras tentaculares para intercambio gaseoso y alimentación</a:t>
            </a:r>
          </a:p>
          <a:p>
            <a:pPr>
              <a:spcBef>
                <a:spcPct val="50000"/>
              </a:spcBef>
            </a:pPr>
            <a:r>
              <a:rPr lang="es-ES" altLang="es-UY" sz="2800" dirty="0" smtClean="0">
                <a:solidFill>
                  <a:schemeClr val="tx1"/>
                </a:solidFill>
              </a:rPr>
              <a:t>Segmentación </a:t>
            </a:r>
            <a:r>
              <a:rPr lang="es-ES" altLang="es-UY" sz="2800" dirty="0">
                <a:solidFill>
                  <a:schemeClr val="tx1"/>
                </a:solidFill>
              </a:rPr>
              <a:t>heterómera u </a:t>
            </a:r>
            <a:r>
              <a:rPr lang="es-ES" altLang="es-UY" sz="2800" dirty="0" err="1">
                <a:solidFill>
                  <a:schemeClr val="tx1"/>
                </a:solidFill>
              </a:rPr>
              <a:t>homónoma</a:t>
            </a:r>
            <a:endParaRPr lang="es-ES" altLang="es-UY" sz="2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" altLang="es-UY" sz="2800" dirty="0">
                <a:solidFill>
                  <a:schemeClr val="tx1"/>
                </a:solidFill>
              </a:rPr>
              <a:t>Estructuras reproductoras sencillas y estacionales; </a:t>
            </a:r>
            <a:r>
              <a:rPr lang="es-ES" altLang="es-UY" sz="2800" dirty="0" smtClean="0">
                <a:solidFill>
                  <a:schemeClr val="tx1"/>
                </a:solidFill>
              </a:rPr>
              <a:t>fecundación </a:t>
            </a:r>
            <a:r>
              <a:rPr lang="es-ES" altLang="es-UY" sz="2800" dirty="0">
                <a:solidFill>
                  <a:schemeClr val="tx1"/>
                </a:solidFill>
              </a:rPr>
              <a:t>externa y desarrollo indirecto </a:t>
            </a:r>
            <a:endParaRPr lang="es-ES" altLang="es-UY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42" y="233712"/>
            <a:ext cx="4498364" cy="29934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94" y="564292"/>
            <a:ext cx="4503908" cy="30176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42" y="3581910"/>
            <a:ext cx="4095540" cy="29569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5"/>
          <a:stretch/>
        </p:blipFill>
        <p:spPr>
          <a:xfrm>
            <a:off x="6929779" y="3952851"/>
            <a:ext cx="4123660" cy="2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Picture 8" descr="anneli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6" y="1439919"/>
            <a:ext cx="5427833" cy="40817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597" y="881076"/>
            <a:ext cx="3657600" cy="51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09490"/>
            <a:ext cx="8911687" cy="9847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OLIGOQUETA</a:t>
            </a:r>
            <a:r>
              <a:rPr lang="es-E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s-E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5243" y="1392702"/>
            <a:ext cx="11788725" cy="528945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s-ES" altLang="es-UY" sz="2800" dirty="0">
                <a:solidFill>
                  <a:schemeClr val="tx1"/>
                </a:solidFill>
              </a:rPr>
              <a:t>D</a:t>
            </a:r>
            <a:r>
              <a:rPr lang="es-ES" altLang="es-UY" sz="2800" dirty="0" smtClean="0">
                <a:solidFill>
                  <a:schemeClr val="tx1"/>
                </a:solidFill>
              </a:rPr>
              <a:t>ulceacuícolas </a:t>
            </a:r>
            <a:r>
              <a:rPr lang="es-ES" altLang="es-UY" sz="2800" dirty="0">
                <a:solidFill>
                  <a:schemeClr val="tx1"/>
                </a:solidFill>
              </a:rPr>
              <a:t>o terrestres; </a:t>
            </a:r>
            <a:r>
              <a:rPr lang="es-ES" altLang="es-UY" sz="2800" dirty="0" smtClean="0">
                <a:solidFill>
                  <a:schemeClr val="tx1"/>
                </a:solidFill>
              </a:rPr>
              <a:t>algunos de </a:t>
            </a:r>
            <a:r>
              <a:rPr lang="es-ES" altLang="es-UY" sz="2800" dirty="0">
                <a:solidFill>
                  <a:schemeClr val="tx1"/>
                </a:solidFill>
              </a:rPr>
              <a:t>aguas salobres o marinas.</a:t>
            </a:r>
          </a:p>
          <a:p>
            <a:pPr>
              <a:spcBef>
                <a:spcPct val="50000"/>
              </a:spcBef>
            </a:pPr>
            <a:r>
              <a:rPr lang="es-ES" altLang="es-UY" sz="2800" dirty="0">
                <a:solidFill>
                  <a:schemeClr val="tx1"/>
                </a:solidFill>
              </a:rPr>
              <a:t>La mayoría son </a:t>
            </a:r>
            <a:r>
              <a:rPr lang="es-ES" altLang="es-UY" sz="2800" dirty="0" smtClean="0">
                <a:solidFill>
                  <a:schemeClr val="tx1"/>
                </a:solidFill>
              </a:rPr>
              <a:t>excavadores</a:t>
            </a:r>
            <a:r>
              <a:rPr lang="es-ES" altLang="es-UY" sz="2800" dirty="0">
                <a:solidFill>
                  <a:schemeClr val="tx1"/>
                </a:solidFill>
              </a:rPr>
              <a:t>, pocos tubícolas y algunos parásitos.</a:t>
            </a:r>
          </a:p>
          <a:p>
            <a:pPr>
              <a:spcBef>
                <a:spcPct val="50000"/>
              </a:spcBef>
            </a:pPr>
            <a:r>
              <a:rPr lang="es-ES" altLang="es-UY" sz="2800" dirty="0" smtClean="0">
                <a:solidFill>
                  <a:schemeClr val="tx1"/>
                </a:solidFill>
              </a:rPr>
              <a:t>Unas </a:t>
            </a:r>
            <a:r>
              <a:rPr lang="es-ES" altLang="es-UY" sz="2800" dirty="0">
                <a:solidFill>
                  <a:schemeClr val="tx1"/>
                </a:solidFill>
              </a:rPr>
              <a:t>3.500 </a:t>
            </a:r>
            <a:r>
              <a:rPr lang="es-ES" altLang="es-UY" sz="2800" dirty="0" err="1">
                <a:solidFill>
                  <a:schemeClr val="tx1"/>
                </a:solidFill>
              </a:rPr>
              <a:t>spp</a:t>
            </a:r>
            <a:r>
              <a:rPr lang="es-ES" altLang="es-UY" sz="28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" altLang="es-UY" sz="2800" dirty="0" smtClean="0">
                <a:solidFill>
                  <a:schemeClr val="tx1"/>
                </a:solidFill>
              </a:rPr>
              <a:t>Pocas </a:t>
            </a:r>
            <a:r>
              <a:rPr lang="es-ES" altLang="es-UY" sz="2800" dirty="0">
                <a:solidFill>
                  <a:schemeClr val="tx1"/>
                </a:solidFill>
              </a:rPr>
              <a:t>sedas</a:t>
            </a:r>
          </a:p>
          <a:p>
            <a:pPr>
              <a:spcBef>
                <a:spcPct val="50000"/>
              </a:spcBef>
            </a:pPr>
            <a:r>
              <a:rPr lang="es-ES" altLang="es-UY" sz="2800" dirty="0">
                <a:solidFill>
                  <a:schemeClr val="tx1"/>
                </a:solidFill>
              </a:rPr>
              <a:t>Sin podios ni </a:t>
            </a:r>
            <a:r>
              <a:rPr lang="es-ES" altLang="es-UY" sz="2800" dirty="0" smtClean="0">
                <a:solidFill>
                  <a:schemeClr val="tx1"/>
                </a:solidFill>
              </a:rPr>
              <a:t>apéndices </a:t>
            </a:r>
            <a:r>
              <a:rPr lang="es-ES" altLang="es-UY" sz="2800" dirty="0">
                <a:solidFill>
                  <a:schemeClr val="tx1"/>
                </a:solidFill>
              </a:rPr>
              <a:t>cefálicos</a:t>
            </a:r>
          </a:p>
          <a:p>
            <a:pPr>
              <a:spcBef>
                <a:spcPct val="50000"/>
              </a:spcBef>
            </a:pPr>
            <a:r>
              <a:rPr lang="es-ES" altLang="es-UY" sz="2800" dirty="0">
                <a:solidFill>
                  <a:schemeClr val="tx1"/>
                </a:solidFill>
              </a:rPr>
              <a:t>Segmentación </a:t>
            </a:r>
            <a:r>
              <a:rPr lang="es-ES" altLang="es-UY" sz="2800" dirty="0" err="1">
                <a:solidFill>
                  <a:schemeClr val="tx1"/>
                </a:solidFill>
              </a:rPr>
              <a:t>homómera</a:t>
            </a:r>
            <a:endParaRPr lang="es-ES" altLang="es-UY" sz="2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" altLang="es-UY" sz="2800" dirty="0">
                <a:solidFill>
                  <a:schemeClr val="tx1"/>
                </a:solidFill>
              </a:rPr>
              <a:t>Hermafroditas con sistemas reproductores complejos; fecundación externa y desarrollo directo.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521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71" y="1033306"/>
            <a:ext cx="3865733" cy="5198178"/>
          </a:xfrm>
          <a:ln w="571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6" y="1642182"/>
            <a:ext cx="4937746" cy="37176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75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6488" y="518237"/>
            <a:ext cx="8911687" cy="1280890"/>
          </a:xfrm>
        </p:spPr>
        <p:txBody>
          <a:bodyPr>
            <a:normAutofit/>
          </a:bodyPr>
          <a:lstStyle/>
          <a:p>
            <a:r>
              <a:rPr lang="es-UY" sz="4400" b="1" dirty="0" smtClean="0">
                <a:solidFill>
                  <a:schemeClr val="accent1"/>
                </a:solidFill>
              </a:rPr>
              <a:t>PARED CORPORAL</a:t>
            </a:r>
            <a:endParaRPr lang="es-UY" sz="44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999" y="2235225"/>
            <a:ext cx="10944664" cy="4826756"/>
          </a:xfrm>
        </p:spPr>
        <p:txBody>
          <a:bodyPr>
            <a:noAutofit/>
          </a:bodyPr>
          <a:lstStyle/>
          <a:p>
            <a:r>
              <a:rPr lang="es-UY" sz="3600" dirty="0" smtClean="0"/>
              <a:t>CUTÍCULA</a:t>
            </a:r>
          </a:p>
          <a:p>
            <a:r>
              <a:rPr lang="es-UY" sz="3600" dirty="0" smtClean="0"/>
              <a:t>EPIDERMIS</a:t>
            </a:r>
          </a:p>
          <a:p>
            <a:r>
              <a:rPr lang="es-UY" sz="3600" dirty="0" smtClean="0"/>
              <a:t>MUSCULATURA         CIRCULAR (EXTERNA)</a:t>
            </a:r>
          </a:p>
          <a:p>
            <a:pPr marL="0" indent="0">
              <a:buNone/>
            </a:pPr>
            <a:r>
              <a:rPr lang="es-UY" sz="3600" dirty="0" smtClean="0"/>
              <a:t>                                      LONGITUDINAL (INTERNA)</a:t>
            </a:r>
          </a:p>
          <a:p>
            <a:r>
              <a:rPr lang="es-UY" sz="3600" dirty="0" smtClean="0"/>
              <a:t>PRESENTA MÚSCULOS EN LA BASE DE LAS SEDAS LO QUE PERMITE SU MOVIMIENTO</a:t>
            </a:r>
            <a:endParaRPr lang="es-UY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7" y="414520"/>
            <a:ext cx="3697043" cy="2769214"/>
          </a:xfrm>
          <a:prstGeom prst="rect">
            <a:avLst/>
          </a:prstGeom>
        </p:spPr>
      </p:pic>
      <p:sp>
        <p:nvSpPr>
          <p:cNvPr id="5" name="Cerrar corchete 4"/>
          <p:cNvSpPr/>
          <p:nvPr/>
        </p:nvSpPr>
        <p:spPr>
          <a:xfrm>
            <a:off x="5205046" y="3713871"/>
            <a:ext cx="365760" cy="1026941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21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051051" y="331788"/>
            <a:ext cx="2411413" cy="2328862"/>
          </a:xfrm>
          <a:prstGeom prst="rect">
            <a:avLst/>
          </a:prstGeom>
          <a:solidFill>
            <a:srgbClr val="4D4D4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UY"/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06376"/>
            <a:ext cx="24511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06589" y="222250"/>
            <a:ext cx="2428875" cy="2292350"/>
          </a:xfrm>
          <a:prstGeom prst="rect">
            <a:avLst/>
          </a:prstGeom>
          <a:noFill/>
          <a:ln w="47625" cmpd="thinThick">
            <a:solidFill>
              <a:srgbClr val="790015"/>
            </a:solidFill>
            <a:miter lim="800000"/>
            <a:headEnd/>
            <a:tailEnd/>
          </a:ln>
          <a:effectLst>
            <a:prstShdw prst="shdw17" dist="17961" dir="2700000">
              <a:srgbClr val="49000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UY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838325" y="3805239"/>
            <a:ext cx="31963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Musculatura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circular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1524000" y="4827589"/>
            <a:ext cx="382316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Musculatura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longitudinal</a:t>
            </a: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2255838" y="1847851"/>
            <a:ext cx="258762" cy="20494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1DA"/>
              </a:clrFrom>
              <a:clrTo>
                <a:srgbClr val="F3F1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640014"/>
            <a:ext cx="292735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7191520" y="1704990"/>
            <a:ext cx="104515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Seda</a:t>
            </a: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8504238" y="2649538"/>
            <a:ext cx="160460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Cutícula</a:t>
            </a: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3598497" y="6001095"/>
            <a:ext cx="314188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Célula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formadora</a:t>
            </a: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8920163" y="3540125"/>
            <a:ext cx="192200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Epidermis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4319587" y="2816225"/>
            <a:ext cx="1952627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Músculo</a:t>
            </a:r>
            <a:endPara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protractor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7319962" y="5752425"/>
            <a:ext cx="1825625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Músculo</a:t>
            </a:r>
            <a:endParaRPr lang="en-GB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retractor</a:t>
            </a: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9047164" y="4906963"/>
            <a:ext cx="184345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Peritoneo</a:t>
            </a: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 flipV="1">
            <a:off x="5965826" y="5076825"/>
            <a:ext cx="1382713" cy="1016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 flipH="1" flipV="1">
            <a:off x="3660776" y="2327276"/>
            <a:ext cx="106363" cy="26336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>
            <a:off x="6015038" y="3282951"/>
            <a:ext cx="831850" cy="1082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 flipH="1">
            <a:off x="8542339" y="3776664"/>
            <a:ext cx="407987" cy="212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 flipH="1">
            <a:off x="7067550" y="2139950"/>
            <a:ext cx="107950" cy="755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 flipH="1">
            <a:off x="8232775" y="2908300"/>
            <a:ext cx="312738" cy="78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 flipH="1" flipV="1">
            <a:off x="8061326" y="4972050"/>
            <a:ext cx="1052513" cy="141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0983" name="Line 24"/>
          <p:cNvSpPr>
            <a:spLocks noChangeShapeType="1"/>
          </p:cNvSpPr>
          <p:nvPr/>
        </p:nvSpPr>
        <p:spPr bwMode="auto">
          <a:xfrm flipV="1">
            <a:off x="7804151" y="5237163"/>
            <a:ext cx="377825" cy="5318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 flipV="1">
            <a:off x="5230813" y="4856164"/>
            <a:ext cx="677862" cy="2365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4956175" y="4089401"/>
            <a:ext cx="1354138" cy="555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4872037" y="404813"/>
            <a:ext cx="66212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es-E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ared </a:t>
            </a:r>
            <a:r>
              <a:rPr lang="es-E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 cuerpo y seda</a:t>
            </a:r>
          </a:p>
        </p:txBody>
      </p:sp>
    </p:spTree>
    <p:extLst>
      <p:ext uri="{BB962C8B-B14F-4D97-AF65-F5344CB8AC3E}">
        <p14:creationId xmlns:p14="http://schemas.microsoft.com/office/powerpoint/2010/main" val="173958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087" y="32868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UY" sz="4000" b="1" dirty="0" smtClean="0"/>
              <a:t>DIGESTIVO</a:t>
            </a:r>
            <a:endParaRPr lang="es-UY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570" y="1308295"/>
            <a:ext cx="10974508" cy="5430129"/>
          </a:xfrm>
        </p:spPr>
        <p:txBody>
          <a:bodyPr>
            <a:noAutofit/>
          </a:bodyPr>
          <a:lstStyle/>
          <a:p>
            <a:r>
              <a:rPr lang="es-UY" sz="2800" dirty="0" smtClean="0"/>
              <a:t>NO PRESENTA METAMERIZACIÓN</a:t>
            </a:r>
          </a:p>
          <a:p>
            <a:r>
              <a:rPr lang="es-UY" sz="2800" dirty="0" smtClean="0"/>
              <a:t>CON MUSCULATURA ASOCIADA </a:t>
            </a:r>
          </a:p>
          <a:p>
            <a:pPr marL="0" indent="0">
              <a:buNone/>
            </a:pPr>
            <a:r>
              <a:rPr lang="es-UY" sz="2800" dirty="0"/>
              <a:t> </a:t>
            </a:r>
            <a:r>
              <a:rPr lang="es-UY" sz="2800" dirty="0" smtClean="0"/>
              <a:t>   (MEJOR DIGESTIÓN MECÁNICA)</a:t>
            </a:r>
          </a:p>
          <a:p>
            <a:r>
              <a:rPr lang="es-UY" sz="2800" dirty="0" smtClean="0"/>
              <a:t>BOCA- FARINGE- ESÓFAGO- ESTÓMAGO </a:t>
            </a:r>
          </a:p>
          <a:p>
            <a:pPr marL="0" indent="0">
              <a:buNone/>
            </a:pPr>
            <a:r>
              <a:rPr lang="es-UY" sz="2800" dirty="0" smtClean="0"/>
              <a:t>                   BUCHE (ALMACENAMIENTO)</a:t>
            </a:r>
          </a:p>
          <a:p>
            <a:pPr marL="0" indent="0">
              <a:buNone/>
            </a:pPr>
            <a:r>
              <a:rPr lang="es-UY" sz="2800" dirty="0" smtClean="0"/>
              <a:t>                   MOLLEJA (DIGESTIÓN QUÍMICA)</a:t>
            </a:r>
          </a:p>
          <a:p>
            <a:r>
              <a:rPr lang="es-UY" sz="2800" dirty="0" smtClean="0"/>
              <a:t>INTESTINO C/ INVAGINACIÓN DORSAL (TIFLOSOL)</a:t>
            </a:r>
          </a:p>
          <a:p>
            <a:r>
              <a:rPr lang="es-UY" sz="2800" dirty="0" smtClean="0"/>
              <a:t>ANO</a:t>
            </a:r>
          </a:p>
          <a:p>
            <a:r>
              <a:rPr lang="es-UY" sz="2800" dirty="0" smtClean="0"/>
              <a:t>ALIMENTO: MATERIA ORG EN DESCOMPOSICIÓN</a:t>
            </a:r>
            <a:endParaRPr lang="es-UY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9" y="1938184"/>
            <a:ext cx="2684169" cy="43922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848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011" y="1594781"/>
            <a:ext cx="10393264" cy="3497724"/>
          </a:xfrm>
        </p:spPr>
        <p:txBody>
          <a:bodyPr>
            <a:noAutofit/>
          </a:bodyPr>
          <a:lstStyle/>
          <a:p>
            <a:r>
              <a:rPr lang="es-UY" sz="5400" b="1" dirty="0">
                <a:solidFill>
                  <a:schemeClr val="accent1"/>
                </a:solidFill>
              </a:rPr>
              <a:t>CARACTERÍSTICAS DIAGNÓSTICAS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57" y="2434078"/>
            <a:ext cx="4020014" cy="4020014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32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/>
          </p:cNvGraphicFramePr>
          <p:nvPr/>
        </p:nvGraphicFramePr>
        <p:xfrm>
          <a:off x="2724150" y="2068514"/>
          <a:ext cx="6337300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int Shop Pro Image" r:id="rId4" imgW="6575610" imgH="3551220" progId="PaintShopPro">
                  <p:embed/>
                </p:oleObj>
              </mc:Choice>
              <mc:Fallback>
                <p:oleObj name="Paint Shop Pro Image" r:id="rId4" imgW="6575610" imgH="3551220" progId="PaintShopPro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EDE6D2"/>
                          </a:clrFrom>
                          <a:clrTo>
                            <a:srgbClr val="EDE6D2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2068514"/>
                        <a:ext cx="6337300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5519738" y="5887711"/>
            <a:ext cx="7664603" cy="1280890"/>
          </a:xfrm>
          <a:effectLst>
            <a:outerShdw dist="17961" dir="13500000" algn="ctr" rotWithShape="0">
              <a:srgbClr val="FFFFCC"/>
            </a:outerShdw>
          </a:effectLst>
        </p:spPr>
        <p:txBody>
          <a:bodyPr vert="horz" lIns="92075" tIns="46038" rIns="92075" bIns="46038" rtlCol="0" anchor="t"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DIGESTIVO ANTERIOR</a:t>
            </a:r>
            <a:endParaRPr lang="en-US" sz="4800" b="1" dirty="0" smtClean="0">
              <a:solidFill>
                <a:schemeClr val="accent1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6188" y="2216151"/>
            <a:ext cx="139942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</a:rPr>
              <a:t>Esófago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049463" y="2894014"/>
            <a:ext cx="129683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</a:rPr>
              <a:t>Faringe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662988" y="1551243"/>
            <a:ext cx="12279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</a:rPr>
              <a:t>Molleja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7154863" y="1331914"/>
            <a:ext cx="112691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</a:rPr>
              <a:t>Buche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8653463" y="2779714"/>
            <a:ext cx="146674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</a:rPr>
              <a:t>Intestino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2982913" y="3411539"/>
            <a:ext cx="730250" cy="987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3748088" y="2747963"/>
            <a:ext cx="901700" cy="14462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6486525" y="1846264"/>
            <a:ext cx="935038" cy="17859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>
            <a:off x="7165976" y="2000250"/>
            <a:ext cx="1666875" cy="16319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7778750" y="3089275"/>
            <a:ext cx="884238" cy="4762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1581944" y="4566592"/>
            <a:ext cx="935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Boca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2495551" y="4797425"/>
            <a:ext cx="3603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3107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1" y="342756"/>
            <a:ext cx="11904640" cy="6212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879" y="342756"/>
            <a:ext cx="8911687" cy="993675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900" b="1" dirty="0" smtClean="0">
                <a:solidFill>
                  <a:schemeClr val="accent1"/>
                </a:solidFill>
              </a:rPr>
              <a:t>CIRCULATORIO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166" y="1463040"/>
            <a:ext cx="11741834" cy="5289452"/>
          </a:xfrm>
        </p:spPr>
        <p:txBody>
          <a:bodyPr>
            <a:noAutofit/>
          </a:bodyPr>
          <a:lstStyle/>
          <a:p>
            <a:r>
              <a:rPr lang="es-UY" sz="2800" b="1" dirty="0" smtClean="0">
                <a:solidFill>
                  <a:schemeClr val="bg1"/>
                </a:solidFill>
              </a:rPr>
              <a:t>METAMERIZADO</a:t>
            </a:r>
          </a:p>
          <a:p>
            <a:r>
              <a:rPr lang="es-UY" sz="2800" b="1" dirty="0" smtClean="0">
                <a:solidFill>
                  <a:schemeClr val="bg1"/>
                </a:solidFill>
              </a:rPr>
              <a:t>CERRADO</a:t>
            </a:r>
          </a:p>
          <a:p>
            <a:r>
              <a:rPr lang="es-UY" sz="2800" b="1" dirty="0" smtClean="0">
                <a:solidFill>
                  <a:schemeClr val="bg1"/>
                </a:solidFill>
              </a:rPr>
              <a:t>VASO VENTRAL (SANGRE CIRCULA HACIA ADELANTE)  </a:t>
            </a:r>
          </a:p>
          <a:p>
            <a:r>
              <a:rPr lang="es-UY" sz="2800" b="1" dirty="0" smtClean="0">
                <a:solidFill>
                  <a:schemeClr val="bg1"/>
                </a:solidFill>
              </a:rPr>
              <a:t>VASO DORSAL (SANGRE CIRCULA HACIA ATRÁS)</a:t>
            </a:r>
          </a:p>
          <a:p>
            <a:r>
              <a:rPr lang="es-UY" sz="2800" b="1" dirty="0" smtClean="0">
                <a:solidFill>
                  <a:schemeClr val="bg1"/>
                </a:solidFill>
              </a:rPr>
              <a:t>EXISTEN CORDONES QUE UNEN LOS VASOS</a:t>
            </a:r>
          </a:p>
          <a:p>
            <a:pPr marL="0" indent="0">
              <a:buNone/>
            </a:pPr>
            <a:r>
              <a:rPr lang="es-UY" sz="2800" b="1" dirty="0">
                <a:solidFill>
                  <a:schemeClr val="bg1"/>
                </a:solidFill>
              </a:rPr>
              <a:t> </a:t>
            </a:r>
            <a:r>
              <a:rPr lang="es-UY" sz="2800" b="1" dirty="0" smtClean="0">
                <a:solidFill>
                  <a:schemeClr val="bg1"/>
                </a:solidFill>
              </a:rPr>
              <a:t>     SON ANILLOS DE PAREDES GRUESAS MUSCULARES QUE</a:t>
            </a:r>
          </a:p>
          <a:p>
            <a:pPr marL="0" indent="0">
              <a:buNone/>
            </a:pPr>
            <a:r>
              <a:rPr lang="es-UY" sz="2800" b="1" dirty="0">
                <a:solidFill>
                  <a:schemeClr val="bg1"/>
                </a:solidFill>
              </a:rPr>
              <a:t> </a:t>
            </a:r>
            <a:r>
              <a:rPr lang="es-UY" sz="2800" b="1" dirty="0" smtClean="0">
                <a:solidFill>
                  <a:schemeClr val="bg1"/>
                </a:solidFill>
              </a:rPr>
              <a:t>     BOMBEAN LA SANGRE  (“CORAZONES”)</a:t>
            </a:r>
            <a:endParaRPr lang="es-UY" sz="2800" b="1" dirty="0">
              <a:solidFill>
                <a:schemeClr val="bg1"/>
              </a:solidFill>
            </a:endParaRPr>
          </a:p>
          <a:p>
            <a:r>
              <a:rPr lang="es-UY" sz="2800" b="1" dirty="0" smtClean="0">
                <a:solidFill>
                  <a:schemeClr val="bg1"/>
                </a:solidFill>
              </a:rPr>
              <a:t>HAY PIGEMENTOS REPIRATORIOS </a:t>
            </a:r>
          </a:p>
          <a:p>
            <a:endParaRPr lang="es-U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Picture 4" descr="Circulatorio Oligoque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86" y="296220"/>
            <a:ext cx="7324798" cy="612841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13645" y="1208087"/>
            <a:ext cx="9354355" cy="5179833"/>
          </a:xfrm>
          <a:effectLst>
            <a:outerShdw dist="17961" dir="13500000" algn="ctr" rotWithShape="0">
              <a:srgbClr val="FFFFCC"/>
            </a:outerShdw>
          </a:effectLst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2711451" y="2636838"/>
          <a:ext cx="64103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int Shop Pro Image" r:id="rId4" imgW="6339745" imgH="3424390" progId="PaintShopPro">
                  <p:embed/>
                </p:oleObj>
              </mc:Choice>
              <mc:Fallback>
                <p:oleObj name="Paint Shop Pro Image" r:id="rId4" imgW="6339745" imgH="3424390" progId="PaintShopPro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EDE6D2"/>
                          </a:clrFrom>
                          <a:clrTo>
                            <a:srgbClr val="EDE6D2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2636838"/>
                        <a:ext cx="6410325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995268" y="359996"/>
            <a:ext cx="9047870" cy="1356261"/>
          </a:xfrm>
          <a:effectLst>
            <a:outerShdw dist="17961" dir="13500000" algn="ctr" rotWithShape="0">
              <a:srgbClr val="FFFFCC"/>
            </a:outerShdw>
          </a:effectLst>
        </p:spPr>
        <p:txBody>
          <a:bodyPr vert="horz" lIns="92075" tIns="46038" rIns="92075" bIns="46038" rtlCol="0" anchor="t">
            <a:normAutofit/>
          </a:bodyPr>
          <a:lstStyle/>
          <a:p>
            <a:pPr algn="ctr" eaLnBrk="1" hangingPunct="1">
              <a:defRPr/>
            </a:pPr>
            <a:r>
              <a:rPr lang="en-US" sz="4600" b="1" dirty="0" smtClean="0">
                <a:solidFill>
                  <a:schemeClr val="accent1"/>
                </a:solidFill>
              </a:rPr>
              <a:t> CIRCULACIÓN DE LA SANGRE</a:t>
            </a:r>
            <a:endParaRPr lang="en-US" sz="4600" b="1" dirty="0">
              <a:solidFill>
                <a:schemeClr val="accent1"/>
              </a:solidFill>
            </a:endParaRP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H="1">
            <a:off x="5519739" y="3213101"/>
            <a:ext cx="1944687" cy="3603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3079" name="Arc 9"/>
          <p:cNvSpPr>
            <a:spLocks/>
          </p:cNvSpPr>
          <p:nvPr/>
        </p:nvSpPr>
        <p:spPr bwMode="auto">
          <a:xfrm flipH="1">
            <a:off x="5014914" y="3716338"/>
            <a:ext cx="433387" cy="1225550"/>
          </a:xfrm>
          <a:custGeom>
            <a:avLst/>
            <a:gdLst>
              <a:gd name="T0" fmla="*/ 2147483647 w 25301"/>
              <a:gd name="T1" fmla="*/ 0 h 43200"/>
              <a:gd name="T2" fmla="*/ 0 w 25301"/>
              <a:gd name="T3" fmla="*/ 2147483647 h 43200"/>
              <a:gd name="T4" fmla="*/ 2147483647 w 25301"/>
              <a:gd name="T5" fmla="*/ 2147483647 h 43200"/>
              <a:gd name="T6" fmla="*/ 0 60000 65536"/>
              <a:gd name="T7" fmla="*/ 0 60000 65536"/>
              <a:gd name="T8" fmla="*/ 0 60000 65536"/>
              <a:gd name="T9" fmla="*/ 0 w 25301"/>
              <a:gd name="T10" fmla="*/ 0 h 43200"/>
              <a:gd name="T11" fmla="*/ 25301 w 2530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01" h="43200" fill="none" extrusionOk="0">
                <a:moveTo>
                  <a:pt x="3700" y="0"/>
                </a:moveTo>
                <a:cubicBezTo>
                  <a:pt x="15630" y="0"/>
                  <a:pt x="25301" y="9670"/>
                  <a:pt x="25301" y="21600"/>
                </a:cubicBezTo>
                <a:cubicBezTo>
                  <a:pt x="25301" y="33529"/>
                  <a:pt x="15630" y="43200"/>
                  <a:pt x="3701" y="43200"/>
                </a:cubicBezTo>
                <a:cubicBezTo>
                  <a:pt x="2460" y="43200"/>
                  <a:pt x="1222" y="43093"/>
                  <a:pt x="0" y="42880"/>
                </a:cubicBezTo>
              </a:path>
              <a:path w="25301" h="43200" stroke="0" extrusionOk="0">
                <a:moveTo>
                  <a:pt x="3700" y="0"/>
                </a:moveTo>
                <a:cubicBezTo>
                  <a:pt x="15630" y="0"/>
                  <a:pt x="25301" y="9670"/>
                  <a:pt x="25301" y="21600"/>
                </a:cubicBezTo>
                <a:cubicBezTo>
                  <a:pt x="25301" y="33529"/>
                  <a:pt x="15630" y="43200"/>
                  <a:pt x="3701" y="43200"/>
                </a:cubicBezTo>
                <a:cubicBezTo>
                  <a:pt x="2460" y="43200"/>
                  <a:pt x="1222" y="43093"/>
                  <a:pt x="0" y="42880"/>
                </a:cubicBezTo>
                <a:lnTo>
                  <a:pt x="3701" y="2160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 flipV="1">
            <a:off x="5808664" y="4868863"/>
            <a:ext cx="1366837" cy="14446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4353380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7335" y="1266093"/>
            <a:ext cx="10944665" cy="5725551"/>
          </a:xfrm>
        </p:spPr>
        <p:txBody>
          <a:bodyPr>
            <a:normAutofit/>
          </a:bodyPr>
          <a:lstStyle/>
          <a:p>
            <a:r>
              <a:rPr lang="es-UY" sz="3200" dirty="0" smtClean="0"/>
              <a:t>EXCRETOR METAMERIZADO</a:t>
            </a:r>
          </a:p>
          <a:p>
            <a:r>
              <a:rPr lang="es-UY" sz="3200" dirty="0" smtClean="0"/>
              <a:t>INTERCAMBIO GASEOSO: EPIDERMIS</a:t>
            </a:r>
          </a:p>
          <a:p>
            <a:endParaRPr lang="es-UY" sz="3200" dirty="0" smtClean="0"/>
          </a:p>
          <a:p>
            <a:r>
              <a:rPr lang="es-UY" sz="3200" dirty="0" smtClean="0"/>
              <a:t>NERVIOSO METAMERIZADO: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UY" sz="3200" dirty="0" smtClean="0"/>
              <a:t> GANGLIOS CEREBROIDES ANTERIORES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UY" sz="3200" dirty="0" smtClean="0"/>
              <a:t>CORDONES NERVIOSOS LONGITUDINALES CONECTADOS POR CORDONES TRANSVERSALES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UY" sz="3200" dirty="0" smtClean="0"/>
              <a:t>UN GANGLIO VENTRAL EN CADA METÁMERO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UY" sz="3200" dirty="0" smtClean="0"/>
              <a:t>ÓRGANOS SENOSRIALES</a:t>
            </a:r>
          </a:p>
          <a:p>
            <a:pPr marL="0" indent="0">
              <a:buNone/>
            </a:pPr>
            <a:endParaRPr lang="es-UY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61" y="225082"/>
            <a:ext cx="2870044" cy="32779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86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8" y="2304028"/>
            <a:ext cx="7564963" cy="369999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14" y="494615"/>
            <a:ext cx="2870044" cy="32779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97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[Image, BIODIDAC, OLIG012C.GIF Annelida Oligochaeta Lumbricus terrestris Cross section of the earthworm showing the major systems. Coupe transversale du lombric]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276475"/>
            <a:ext cx="42703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967663" y="4076701"/>
            <a:ext cx="2438400" cy="2562225"/>
          </a:xfrm>
          <a:prstGeom prst="rect">
            <a:avLst/>
          </a:prstGeom>
          <a:solidFill>
            <a:srgbClr val="91919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UY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8135938" cy="1066800"/>
          </a:xfrm>
          <a:effectLst>
            <a:outerShdw dist="17961" dir="13500000" algn="ctr" rotWithShape="0">
              <a:srgbClr val="FCFEB9"/>
            </a:outerShdw>
          </a:effectLst>
        </p:spPr>
        <p:txBody>
          <a:bodyPr vert="horz" lIns="90488" tIns="44450" rIns="90488" bIns="44450" rtlCol="0" anchor="t">
            <a:normAutofit fontScale="90000"/>
          </a:bodyPr>
          <a:lstStyle/>
          <a:p>
            <a:pPr algn="ctr" eaLnBrk="1" hangingPunct="1">
              <a:defRPr/>
            </a:pPr>
            <a:r>
              <a:rPr lang="en-GB" sz="4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ANATOMÍA INTERNA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738438" y="1639889"/>
            <a:ext cx="31963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Musculatura circular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522788" y="2176464"/>
            <a:ext cx="382316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 dirty="0" err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Musculatura</a:t>
            </a:r>
            <a:r>
              <a:rPr lang="en-GB" sz="2400" b="1" dirty="0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longitudinal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703388" y="3789364"/>
            <a:ext cx="129843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Celoma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354264" y="5948364"/>
            <a:ext cx="92172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Seda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868738" y="2089151"/>
            <a:ext cx="544512" cy="11604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5813425" y="2536825"/>
            <a:ext cx="228600" cy="9731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3000375" y="4076701"/>
            <a:ext cx="1150938" cy="1444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3265488" y="5808663"/>
            <a:ext cx="588962" cy="349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pic>
        <p:nvPicPr>
          <p:cNvPr id="41997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076701"/>
            <a:ext cx="22193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967664" y="4076700"/>
            <a:ext cx="2276475" cy="2374900"/>
          </a:xfrm>
          <a:prstGeom prst="rect">
            <a:avLst/>
          </a:prstGeom>
          <a:noFill/>
          <a:ln w="57150" cmpd="thinThick">
            <a:solidFill>
              <a:srgbClr val="790015"/>
            </a:solidFill>
            <a:miter lim="800000"/>
            <a:headEnd/>
            <a:tailEnd/>
          </a:ln>
          <a:effectLst>
            <a:prstShdw prst="shdw17" dist="17961" dir="2700000">
              <a:srgbClr val="49000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UY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703388" y="522922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Peritoneo</a:t>
            </a: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3287713" y="5229225"/>
            <a:ext cx="792162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1703389" y="3213101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altLang="es-UY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1703388" y="3141664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Vaso dorsal</a:t>
            </a: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3359151" y="3429001"/>
            <a:ext cx="1800225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7032626" y="2924176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Metanefridio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6456363" y="3284539"/>
            <a:ext cx="647700" cy="936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4079875" y="6453189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Cordón N. Ventral</a:t>
            </a: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H="1" flipV="1">
            <a:off x="5303839" y="5805488"/>
            <a:ext cx="71437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6816725" y="55165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V.ventral</a:t>
            </a: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 flipV="1">
            <a:off x="5375275" y="5516564"/>
            <a:ext cx="1441450" cy="217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1703388" y="458152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Intestino + Tiflosol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V="1">
            <a:off x="2927350" y="4724401"/>
            <a:ext cx="1873250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8648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EDE6D2"/>
              </a:clrFrom>
              <a:clrTo>
                <a:srgbClr val="EDE6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68" y="2103120"/>
            <a:ext cx="516506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90882" y="369318"/>
            <a:ext cx="8911687" cy="872107"/>
          </a:xfrm>
          <a:effectLst>
            <a:outerShdw dist="17961" dir="13500000" algn="ctr" rotWithShape="0">
              <a:srgbClr val="FFFFCC"/>
            </a:outerShdw>
          </a:effectLst>
        </p:spPr>
        <p:txBody>
          <a:bodyPr vert="horz" lIns="92075" tIns="46038" rIns="92075" bIns="46038" rtlCol="0" anchor="t"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hlinkClick r:id="rId4" action="ppaction://hlinkfile"/>
              </a:rPr>
              <a:t>MOVIMIENTO PERISTÁLTICO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00" y="2914552"/>
            <a:ext cx="4422468" cy="33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9721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>
                <a:solidFill>
                  <a:schemeClr val="accent1"/>
                </a:solidFill>
              </a:rPr>
              <a:t>REPRODUCCIÓN SEXUAL LOMBRIZ</a:t>
            </a:r>
            <a:endParaRPr lang="es-U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6" y="2124226"/>
            <a:ext cx="3169857" cy="41274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85" y="2296415"/>
            <a:ext cx="3308784" cy="3783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94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8864" y="384959"/>
            <a:ext cx="8911687" cy="909268"/>
          </a:xfrm>
        </p:spPr>
        <p:txBody>
          <a:bodyPr>
            <a:normAutofit/>
          </a:bodyPr>
          <a:lstStyle/>
          <a:p>
            <a:pPr algn="ctr"/>
            <a:r>
              <a:rPr lang="es-UY" sz="4000" b="1" dirty="0" smtClean="0">
                <a:solidFill>
                  <a:schemeClr val="accent1"/>
                </a:solidFill>
              </a:rPr>
              <a:t>REPRODUCCIÓN SEXUAL LOMBRIZ</a:t>
            </a:r>
            <a:endParaRPr lang="es-UY" sz="40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301" y="1603716"/>
            <a:ext cx="11029071" cy="4895557"/>
          </a:xfrm>
        </p:spPr>
        <p:txBody>
          <a:bodyPr>
            <a:normAutofit/>
          </a:bodyPr>
          <a:lstStyle/>
          <a:p>
            <a:r>
              <a:rPr lang="es-UY" sz="2800" dirty="0" smtClean="0"/>
              <a:t>HERMAFRODITAS</a:t>
            </a:r>
          </a:p>
          <a:p>
            <a:r>
              <a:rPr lang="es-UY" sz="2800" dirty="0" smtClean="0"/>
              <a:t>INSUFICIENTE </a:t>
            </a:r>
          </a:p>
          <a:p>
            <a:pPr marL="0" indent="0">
              <a:buNone/>
            </a:pPr>
            <a:r>
              <a:rPr lang="es-UY" sz="2800" dirty="0"/>
              <a:t> </a:t>
            </a:r>
            <a:r>
              <a:rPr lang="es-UY" sz="2800" dirty="0" smtClean="0"/>
              <a:t>                             (NO SE PUEDE AUTOFECUNDAR)</a:t>
            </a:r>
          </a:p>
          <a:p>
            <a:r>
              <a:rPr lang="es-UY" sz="2800" dirty="0" smtClean="0"/>
              <a:t>PROTANDRICO (GENITALES MASCULINOS MADURAN ANTES)</a:t>
            </a:r>
          </a:p>
          <a:p>
            <a:endParaRPr lang="es-UY" sz="2800" dirty="0" smtClean="0"/>
          </a:p>
          <a:p>
            <a:pPr algn="just"/>
            <a:r>
              <a:rPr lang="es-UY" sz="2800" dirty="0" smtClean="0"/>
              <a:t>CLITELO: Segmentos más </a:t>
            </a:r>
            <a:r>
              <a:rPr lang="es-UY" sz="2800" dirty="0"/>
              <a:t>hinchados que el </a:t>
            </a:r>
            <a:r>
              <a:rPr lang="es-UY" sz="2800" dirty="0" smtClean="0"/>
              <a:t>resto, manifestación </a:t>
            </a:r>
            <a:r>
              <a:rPr lang="es-UY" sz="2800" dirty="0"/>
              <a:t>externa de los órganos </a:t>
            </a:r>
            <a:r>
              <a:rPr lang="es-UY" sz="2800" dirty="0" smtClean="0"/>
              <a:t>sexuales. Aparece </a:t>
            </a:r>
            <a:r>
              <a:rPr lang="es-UY" sz="2800" dirty="0"/>
              <a:t>en el momento de la madurez sexual y es el responsable de la formación del capullo donde se desarrollarán los </a:t>
            </a:r>
            <a:r>
              <a:rPr lang="es-UY" sz="2800" dirty="0" smtClean="0"/>
              <a:t>huevos</a:t>
            </a:r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6797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446" y="506437"/>
            <a:ext cx="10644553" cy="6217920"/>
          </a:xfrm>
        </p:spPr>
        <p:txBody>
          <a:bodyPr>
            <a:normAutofit/>
          </a:bodyPr>
          <a:lstStyle/>
          <a:p>
            <a:r>
              <a:rPr lang="es-UY" sz="3600" dirty="0" smtClean="0"/>
              <a:t>MARINOS, DULCEACUÍCOLAS Y TERRESTRES</a:t>
            </a:r>
          </a:p>
          <a:p>
            <a:endParaRPr lang="es-UY" sz="3600" dirty="0" smtClean="0"/>
          </a:p>
          <a:p>
            <a:r>
              <a:rPr lang="es-UY" sz="3600" dirty="0" smtClean="0"/>
              <a:t>16 700 SPP</a:t>
            </a:r>
          </a:p>
          <a:p>
            <a:endParaRPr lang="es-UY" sz="3600" dirty="0" smtClean="0"/>
          </a:p>
          <a:p>
            <a:r>
              <a:rPr lang="es-UY" sz="3600" dirty="0" smtClean="0"/>
              <a:t>TAMAÑO  DE 1mm A 3 </a:t>
            </a:r>
            <a:r>
              <a:rPr lang="es-UY" sz="3600" dirty="0" err="1" smtClean="0"/>
              <a:t>mt</a:t>
            </a:r>
            <a:endParaRPr lang="es-UY" sz="3600" dirty="0" smtClean="0"/>
          </a:p>
          <a:p>
            <a:endParaRPr lang="es-UY" sz="3600" dirty="0" smtClean="0"/>
          </a:p>
          <a:p>
            <a:r>
              <a:rPr lang="es-UY" sz="3600" dirty="0" smtClean="0"/>
              <a:t>CUERPO METAMÉRICO (METÁMEROS)</a:t>
            </a:r>
          </a:p>
          <a:p>
            <a:endParaRPr lang="es-UY" sz="3600" dirty="0" smtClean="0"/>
          </a:p>
          <a:p>
            <a:r>
              <a:rPr lang="es-UY" sz="3600" dirty="0" smtClean="0"/>
              <a:t>TRIBLÁSTICOS. CEFALIZACIÓN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9043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82" y="2349305"/>
            <a:ext cx="4589871" cy="3675554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1673636"/>
            <a:ext cx="5022385" cy="37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5467" y="384960"/>
            <a:ext cx="8911687" cy="909268"/>
          </a:xfrm>
        </p:spPr>
        <p:txBody>
          <a:bodyPr>
            <a:noAutofit/>
          </a:bodyPr>
          <a:lstStyle/>
          <a:p>
            <a:pPr algn="ctr"/>
            <a:r>
              <a:rPr lang="es-UY" sz="4000" b="1" dirty="0" smtClean="0">
                <a:solidFill>
                  <a:schemeClr val="accent1"/>
                </a:solidFill>
              </a:rPr>
              <a:t>GENITALES MASCULINOS</a:t>
            </a:r>
            <a:br>
              <a:rPr lang="es-UY" sz="4000" b="1" dirty="0" smtClean="0">
                <a:solidFill>
                  <a:schemeClr val="accent1"/>
                </a:solidFill>
              </a:rPr>
            </a:br>
            <a:endParaRPr lang="es-UY" sz="40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8283" y="1619697"/>
            <a:ext cx="8959655" cy="4907712"/>
          </a:xfrm>
        </p:spPr>
        <p:txBody>
          <a:bodyPr>
            <a:noAutofit/>
          </a:bodyPr>
          <a:lstStyle/>
          <a:p>
            <a:r>
              <a:rPr lang="es-UY" sz="2800" dirty="0" smtClean="0"/>
              <a:t>DOS PARES DE TESTÍCULOS   PRODUCE </a:t>
            </a:r>
          </a:p>
          <a:p>
            <a:pPr marL="0" indent="0">
              <a:buNone/>
            </a:pPr>
            <a:endParaRPr lang="es-UY" sz="2800" dirty="0" smtClean="0"/>
          </a:p>
          <a:p>
            <a:r>
              <a:rPr lang="es-UY" sz="2800" dirty="0" smtClean="0"/>
              <a:t>VESÍCULAS SEMINALES   ALMACENAN</a:t>
            </a:r>
          </a:p>
          <a:p>
            <a:endParaRPr lang="es-UY" sz="2800" dirty="0" smtClean="0"/>
          </a:p>
          <a:p>
            <a:r>
              <a:rPr lang="es-UY" sz="2800" dirty="0" smtClean="0"/>
              <a:t>EMBUDO PARA </a:t>
            </a:r>
          </a:p>
          <a:p>
            <a:endParaRPr lang="es-UY" sz="2800" dirty="0" smtClean="0"/>
          </a:p>
          <a:p>
            <a:r>
              <a:rPr lang="es-UY" sz="2800" dirty="0" smtClean="0"/>
              <a:t>ESPERMIDUCTO QUE COMUNICA CON </a:t>
            </a:r>
          </a:p>
          <a:p>
            <a:r>
              <a:rPr lang="es-UY" sz="2800" dirty="0" smtClean="0"/>
              <a:t>GONOPORO MASCULINO UBICADO TRES METÁMEROS PARA ATRÁS DE LOS TESTÍCULOS</a:t>
            </a:r>
            <a:endParaRPr lang="es-UY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6" y="1659988"/>
            <a:ext cx="2128611" cy="24337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49" y="1577494"/>
            <a:ext cx="696937" cy="6969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81" y="2704668"/>
            <a:ext cx="696937" cy="6969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32" y="3745229"/>
            <a:ext cx="696937" cy="6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UY" sz="4000" b="1" dirty="0" smtClean="0">
                <a:solidFill>
                  <a:schemeClr val="accent1"/>
                </a:solidFill>
              </a:rPr>
              <a:t>GENITALES FEMENINOS</a:t>
            </a:r>
            <a:endParaRPr lang="es-UY" sz="40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200" y="1779197"/>
            <a:ext cx="9248981" cy="4846685"/>
          </a:xfrm>
        </p:spPr>
        <p:txBody>
          <a:bodyPr>
            <a:noAutofit/>
          </a:bodyPr>
          <a:lstStyle/>
          <a:p>
            <a:r>
              <a:rPr lang="es-UY" sz="3600" dirty="0" smtClean="0"/>
              <a:t>DOS PARES DE OVARIOS PRODUCE</a:t>
            </a:r>
          </a:p>
          <a:p>
            <a:endParaRPr lang="es-UY" sz="3600" dirty="0" smtClean="0"/>
          </a:p>
          <a:p>
            <a:r>
              <a:rPr lang="es-UY" sz="3600" dirty="0" smtClean="0"/>
              <a:t>EMBUDO OVÁRICO   ALMACENA    </a:t>
            </a:r>
          </a:p>
          <a:p>
            <a:endParaRPr lang="es-UY" sz="3600" dirty="0"/>
          </a:p>
          <a:p>
            <a:r>
              <a:rPr lang="es-UY" sz="3600" dirty="0" smtClean="0"/>
              <a:t>RECEPTÁCULO SEMINAL:  RECIBE  </a:t>
            </a:r>
          </a:p>
          <a:p>
            <a:endParaRPr lang="es-UY" sz="3600" dirty="0" smtClean="0"/>
          </a:p>
          <a:p>
            <a:r>
              <a:rPr lang="es-UY" sz="3600" dirty="0" smtClean="0"/>
              <a:t>GONOPORO FEMENINO</a:t>
            </a:r>
            <a:endParaRPr lang="es-UY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30" y="4432441"/>
            <a:ext cx="851682" cy="8516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r="53809" b="5517"/>
          <a:stretch/>
        </p:blipFill>
        <p:spPr>
          <a:xfrm>
            <a:off x="11135042" y="1779197"/>
            <a:ext cx="739140" cy="9566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r="53809" b="5517"/>
          <a:stretch/>
        </p:blipFill>
        <p:spPr>
          <a:xfrm>
            <a:off x="10765472" y="2985762"/>
            <a:ext cx="739140" cy="95660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4" y="1570197"/>
            <a:ext cx="2177571" cy="283537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9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7D6"/>
              </a:clrFrom>
              <a:clrTo>
                <a:srgbClr val="EFE7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795464"/>
            <a:ext cx="56705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739758" y="4133851"/>
            <a:ext cx="198451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Arial" charset="0"/>
              </a:rPr>
              <a:t>Receptáculo</a:t>
            </a:r>
            <a:r>
              <a:rPr lang="en-GB" sz="24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r" eaLnBrk="0" hangingPunct="0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</a:rPr>
              <a:t>seminal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900863" y="5327651"/>
            <a:ext cx="109324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Arial" charset="0"/>
              </a:rPr>
              <a:t>Ovario</a:t>
            </a:r>
            <a:endParaRPr lang="en-GB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9472110" y="1704421"/>
            <a:ext cx="241252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Arial" charset="0"/>
              </a:rPr>
              <a:t>Embudo</a:t>
            </a:r>
            <a:r>
              <a:rPr lang="en-GB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charset="0"/>
              </a:rPr>
              <a:t>ovárico</a:t>
            </a:r>
            <a:endParaRPr lang="en-GB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7535864" y="3860801"/>
            <a:ext cx="60325" cy="1509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V="1">
            <a:off x="7900709" y="2166728"/>
            <a:ext cx="1919506" cy="13033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V="1">
            <a:off x="3576638" y="3816350"/>
            <a:ext cx="582612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2373905" y="1335089"/>
            <a:ext cx="135037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Arial" charset="0"/>
              </a:rPr>
              <a:t>Vesícula</a:t>
            </a:r>
            <a:endParaRPr lang="en-GB" sz="2400" dirty="0">
              <a:solidFill>
                <a:schemeClr val="bg1"/>
              </a:solidFill>
              <a:latin typeface="Arial" charset="0"/>
            </a:endParaRPr>
          </a:p>
          <a:p>
            <a:pPr algn="r" eaLnBrk="0" hangingPunct="0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</a:rPr>
              <a:t> seminal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1998663" y="2698751"/>
            <a:ext cx="155446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Arial" charset="0"/>
              </a:rPr>
              <a:t>Testículos</a:t>
            </a:r>
            <a:endParaRPr lang="en-GB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2576513" y="5135564"/>
            <a:ext cx="2035814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dirty="0" err="1">
                <a:solidFill>
                  <a:schemeClr val="bg1"/>
                </a:solidFill>
                <a:latin typeface="Arial" charset="0"/>
              </a:rPr>
              <a:t>Embudo</a:t>
            </a:r>
            <a:r>
              <a:rPr lang="en-GB" sz="2400" dirty="0">
                <a:solidFill>
                  <a:schemeClr val="bg1"/>
                </a:solidFill>
                <a:latin typeface="Arial" charset="0"/>
              </a:rPr>
              <a:t> para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</a:rPr>
              <a:t>el </a:t>
            </a:r>
            <a:r>
              <a:rPr lang="en-GB" sz="2400" dirty="0" err="1">
                <a:solidFill>
                  <a:schemeClr val="bg1"/>
                </a:solidFill>
                <a:latin typeface="Arial" charset="0"/>
              </a:rPr>
              <a:t>esperma</a:t>
            </a:r>
            <a:endParaRPr lang="en-GB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4779564" y="5851061"/>
            <a:ext cx="206947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Espermiducto</a:t>
            </a:r>
            <a:endParaRPr lang="en-GB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3851275" y="3078163"/>
            <a:ext cx="1003300" cy="512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3703638" y="2027238"/>
            <a:ext cx="1909762" cy="908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flipV="1">
            <a:off x="4452939" y="3689351"/>
            <a:ext cx="803275" cy="1539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 flipV="1">
            <a:off x="5735638" y="3933825"/>
            <a:ext cx="1204912" cy="1733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111633" name="Rectangle 17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13500000" algn="ctr" rotWithShape="0">
              <a:srgbClr val="FCFEB9"/>
            </a:outerShdw>
          </a:effectLst>
        </p:spPr>
        <p:txBody>
          <a:bodyPr vert="horz" lIns="90488" tIns="44450" rIns="90488" bIns="44450" rtlCol="0" anchor="t">
            <a:normAutofit/>
          </a:bodyPr>
          <a:lstStyle/>
          <a:p>
            <a:pPr algn="ctr" eaLnBrk="1" hangingPunct="1">
              <a:defRPr/>
            </a:pPr>
            <a:r>
              <a:rPr lang="en-GB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 REPRODUCTOR</a:t>
            </a:r>
            <a:endParaRPr lang="en-GB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3870325" y="2984501"/>
            <a:ext cx="1720850" cy="588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8329073" y="4679269"/>
            <a:ext cx="307244" cy="8515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329073" y="5530851"/>
            <a:ext cx="144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Gonoporo</a:t>
            </a:r>
            <a:r>
              <a:rPr lang="es-UY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femenino</a:t>
            </a:r>
            <a:endParaRPr lang="es-U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9033958" y="4634075"/>
            <a:ext cx="883153" cy="3036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038127" y="4681320"/>
            <a:ext cx="144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Gonoporo</a:t>
            </a:r>
            <a:r>
              <a:rPr lang="es-UY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masculino</a:t>
            </a:r>
            <a:endParaRPr lang="es-U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21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5977" y="399027"/>
            <a:ext cx="8911687" cy="768592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000" b="1" dirty="0" smtClean="0">
                <a:solidFill>
                  <a:schemeClr val="accent1"/>
                </a:solidFill>
              </a:rPr>
              <a:t>APAREAMIENTO LOMBRIZ DE TIERRA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505" y="1645920"/>
            <a:ext cx="11549575" cy="5106572"/>
          </a:xfrm>
        </p:spPr>
        <p:txBody>
          <a:bodyPr>
            <a:noAutofit/>
          </a:bodyPr>
          <a:lstStyle/>
          <a:p>
            <a:r>
              <a:rPr lang="es-UY" sz="2800" dirty="0" smtClean="0"/>
              <a:t>SE ASOCIAN VENTRALMENTE EN POSICIÓN OPUESTA</a:t>
            </a:r>
          </a:p>
          <a:p>
            <a:r>
              <a:rPr lang="es-UY" sz="2800" dirty="0" smtClean="0"/>
              <a:t>LOS ESPERMATOZOIDES SON LIBERADOS Y CAEN AL EMBUDO</a:t>
            </a:r>
          </a:p>
          <a:p>
            <a:r>
              <a:rPr lang="es-UY" sz="2800" dirty="0" smtClean="0"/>
              <a:t>SE DIRIGEN POR EL ESPERMIDUCTO AL GONOPORO MASCULINO Y SON LIBERADOS</a:t>
            </a:r>
          </a:p>
          <a:p>
            <a:r>
              <a:rPr lang="es-UY" sz="2800" dirty="0" smtClean="0"/>
              <a:t>ENTRE LOS CUERPOS DE LAS LOMBRICES QUEDA UN TUBO Y POR ALLÍ CIRCULAN </a:t>
            </a:r>
          </a:p>
          <a:p>
            <a:r>
              <a:rPr lang="es-UY" sz="2800" dirty="0" smtClean="0"/>
              <a:t>INGRESAN EN EL RECEPTACULO SEMINAL (GENITAL FEMENINO) DE LA OTRA LOMBRIZ</a:t>
            </a:r>
          </a:p>
          <a:p>
            <a:r>
              <a:rPr lang="es-UY" sz="2800" dirty="0" smtClean="0"/>
              <a:t>LAS LOMBRICES SE SEPARAN</a:t>
            </a:r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11199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5" y="2692683"/>
            <a:ext cx="2630657" cy="3525623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09" y="2581875"/>
            <a:ext cx="6893603" cy="36364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1" y="498868"/>
            <a:ext cx="4496540" cy="24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211481"/>
            <a:ext cx="2434879" cy="326324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5575" y="675251"/>
            <a:ext cx="9988062" cy="5907962"/>
          </a:xfrm>
        </p:spPr>
        <p:txBody>
          <a:bodyPr>
            <a:normAutofit/>
          </a:bodyPr>
          <a:lstStyle/>
          <a:p>
            <a:r>
              <a:rPr lang="es-UY" sz="2400" dirty="0" smtClean="0"/>
              <a:t>LOMBRIZ A QUEDA CON ESPERMA DE LOMBRIZ B</a:t>
            </a:r>
          </a:p>
          <a:p>
            <a:r>
              <a:rPr lang="es-UY" sz="2400" dirty="0" smtClean="0"/>
              <a:t>LOMBRIZ B QUEDA CON ESPERMA DE LOMBRIZ A</a:t>
            </a:r>
          </a:p>
          <a:p>
            <a:r>
              <a:rPr lang="es-UY" sz="2400" dirty="0" smtClean="0"/>
              <a:t>LOS ÓVULOS DEMORAN 15 DÍAS APROX EN MADURAR LUEGO DEL APAREAMIENTO</a:t>
            </a:r>
          </a:p>
          <a:p>
            <a:endParaRPr lang="es-UY" sz="2400" dirty="0" smtClean="0"/>
          </a:p>
          <a:p>
            <a:r>
              <a:rPr lang="es-UY" sz="2400" dirty="0" smtClean="0"/>
              <a:t>EL CLITELO SEGREGA UN CAPULLO</a:t>
            </a:r>
          </a:p>
          <a:p>
            <a:r>
              <a:rPr lang="es-UY" sz="2400" dirty="0" smtClean="0"/>
              <a:t>EL CAPULLO SE MUEVE HACIA LA REGIÓN ANTERIOR</a:t>
            </a:r>
          </a:p>
          <a:p>
            <a:endParaRPr lang="es-UY" sz="2400" dirty="0" smtClean="0"/>
          </a:p>
          <a:p>
            <a:r>
              <a:rPr lang="es-UY" sz="2400" dirty="0" smtClean="0"/>
              <a:t>PRIMERO PASA POR EL GONOPORO FEMENINO Y SE LIBERAN LOS ÓVULOS</a:t>
            </a:r>
          </a:p>
          <a:p>
            <a:r>
              <a:rPr lang="es-UY" sz="2400" dirty="0" smtClean="0"/>
              <a:t>LUEGO PASA POR EL RECEPTÁCULO SEMINAL Y SE LIBERAN LOS ESPERMATOZOIDES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8024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1" y="1444772"/>
            <a:ext cx="3943815" cy="4607438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8" y="759174"/>
            <a:ext cx="4304714" cy="37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056" y="638176"/>
            <a:ext cx="10984107" cy="5509405"/>
          </a:xfrm>
        </p:spPr>
        <p:txBody>
          <a:bodyPr>
            <a:normAutofit/>
          </a:bodyPr>
          <a:lstStyle/>
          <a:p>
            <a:r>
              <a:rPr lang="es-UY" sz="3200" dirty="0" smtClean="0"/>
              <a:t>FECUNDACIÓN EXTERNA</a:t>
            </a:r>
          </a:p>
          <a:p>
            <a:endParaRPr lang="es-UY" sz="3200" dirty="0" smtClean="0"/>
          </a:p>
          <a:p>
            <a:r>
              <a:rPr lang="es-UY" sz="3200" dirty="0" smtClean="0"/>
              <a:t>EL CAPULLO SE LIBERA  Y SE CIERRA</a:t>
            </a:r>
          </a:p>
          <a:p>
            <a:endParaRPr lang="es-UY" sz="3200" dirty="0" smtClean="0"/>
          </a:p>
          <a:p>
            <a:r>
              <a:rPr lang="es-UY" sz="3200" dirty="0" smtClean="0"/>
              <a:t>CONTIENE VITELO QUE ES CON LO QUE SE ALIMENTAN LOS EMBRIONES</a:t>
            </a:r>
          </a:p>
          <a:p>
            <a:endParaRPr lang="es-UY" sz="3200" dirty="0" smtClean="0"/>
          </a:p>
          <a:p>
            <a:r>
              <a:rPr lang="es-UY" sz="3200" dirty="0" smtClean="0"/>
              <a:t>NO HAY LARVA. DESARROLLO DIRECTO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16534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332935"/>
            <a:ext cx="4428448" cy="438158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0" y="1844107"/>
            <a:ext cx="4608317" cy="46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8972" y="351692"/>
            <a:ext cx="10944664" cy="7076049"/>
          </a:xfrm>
        </p:spPr>
        <p:txBody>
          <a:bodyPr>
            <a:normAutofit/>
          </a:bodyPr>
          <a:lstStyle/>
          <a:p>
            <a:r>
              <a:rPr lang="es-UY" sz="3600" dirty="0"/>
              <a:t>CELOMA MUY DESARROLLADO DIVIDIDO EN </a:t>
            </a:r>
            <a:r>
              <a:rPr lang="es-UY" sz="3600" dirty="0" smtClean="0"/>
              <a:t>SEPTOS</a:t>
            </a:r>
          </a:p>
          <a:p>
            <a:endParaRPr lang="es-UY" sz="3600" dirty="0"/>
          </a:p>
          <a:p>
            <a:r>
              <a:rPr lang="es-UY" sz="3600" dirty="0"/>
              <a:t>CUTÍCULA EXTERNA HÚMEDA Y </a:t>
            </a:r>
            <a:r>
              <a:rPr lang="es-UY" sz="3600" dirty="0" smtClean="0"/>
              <a:t>TRANSPARENTE</a:t>
            </a:r>
          </a:p>
          <a:p>
            <a:endParaRPr lang="es-UY" sz="3600" dirty="0"/>
          </a:p>
          <a:p>
            <a:r>
              <a:rPr lang="es-UY" sz="3600" dirty="0"/>
              <a:t>LA MAYORÍA CON SEDAS QUITINOSAS (CERDAS O QUETAS</a:t>
            </a:r>
            <a:r>
              <a:rPr lang="es-UY" sz="3600" dirty="0" smtClean="0"/>
              <a:t>)</a:t>
            </a:r>
          </a:p>
          <a:p>
            <a:endParaRPr lang="es-UY" sz="3600" dirty="0"/>
          </a:p>
          <a:p>
            <a:r>
              <a:rPr lang="es-UY" sz="3600" dirty="0"/>
              <a:t>ASPECTO VERMIFORME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616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29994" y="151858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UY" sz="4400" b="1" dirty="0" smtClean="0">
                <a:solidFill>
                  <a:schemeClr val="accent1"/>
                </a:solidFill>
              </a:rPr>
              <a:t>REGENERACIÓN</a:t>
            </a:r>
            <a:endParaRPr lang="es-UY" sz="4400" b="1" dirty="0">
              <a:solidFill>
                <a:schemeClr val="accent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0" y="990918"/>
            <a:ext cx="5216354" cy="5216354"/>
          </a:xfrm>
        </p:spPr>
      </p:pic>
      <p:sp>
        <p:nvSpPr>
          <p:cNvPr id="5" name="CuadroTexto 4"/>
          <p:cNvSpPr txBox="1"/>
          <p:nvPr/>
        </p:nvSpPr>
        <p:spPr>
          <a:xfrm>
            <a:off x="844062" y="3098729"/>
            <a:ext cx="53597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4000" b="1" dirty="0" smtClean="0"/>
              <a:t>PRESENTAN CAPACIDAD DE GENERAR UNA PARTE PERDIDA</a:t>
            </a:r>
          </a:p>
          <a:p>
            <a:endParaRPr lang="es-UY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234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697383" y="234901"/>
            <a:ext cx="6697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000" b="1" dirty="0">
                <a:solidFill>
                  <a:schemeClr val="accent1"/>
                </a:solidFill>
                <a:latin typeface="+mj-lt"/>
              </a:rPr>
              <a:t>HIRUDÍNEA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063751" y="1268414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altLang="es-UY" sz="2000">
              <a:solidFill>
                <a:srgbClr val="0066FF"/>
              </a:solidFill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914401" y="1125415"/>
            <a:ext cx="1112754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>
                <a:latin typeface="+mj-lt"/>
              </a:rPr>
              <a:t>Mayoría de dulceacuícolas y marinos; pocos </a:t>
            </a:r>
            <a:r>
              <a:rPr lang="es-ES" altLang="es-UY" sz="3200" dirty="0" err="1" smtClean="0">
                <a:latin typeface="+mj-lt"/>
              </a:rPr>
              <a:t>semiterrestres</a:t>
            </a:r>
            <a:endParaRPr lang="es-ES" altLang="es-UY" sz="3200" dirty="0" smtClean="0">
              <a:latin typeface="+mj-lt"/>
            </a:endParaRP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>
                <a:latin typeface="+mj-lt"/>
              </a:rPr>
              <a:t>Mayoritariamente hematófagos</a:t>
            </a:r>
            <a:endParaRPr lang="es-ES" altLang="es-UY" sz="3200" dirty="0">
              <a:latin typeface="+mj-lt"/>
            </a:endParaRP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>
                <a:latin typeface="+mj-lt"/>
              </a:rPr>
              <a:t>Depredadores o carroñeros (</a:t>
            </a:r>
            <a:r>
              <a:rPr lang="es-UY" sz="3200" dirty="0"/>
              <a:t> </a:t>
            </a:r>
            <a:r>
              <a:rPr lang="es-UY" sz="3200" dirty="0" smtClean="0">
                <a:latin typeface="+mj-lt"/>
              </a:rPr>
              <a:t>gasterópodos</a:t>
            </a:r>
            <a:r>
              <a:rPr lang="es-UY" sz="3200" dirty="0">
                <a:latin typeface="+mj-lt"/>
              </a:rPr>
              <a:t>, crustáceos, larvas</a:t>
            </a:r>
            <a:r>
              <a:rPr lang="es-UY" sz="3200" dirty="0" smtClean="0">
                <a:latin typeface="+mj-lt"/>
              </a:rPr>
              <a:t>, insectos)</a:t>
            </a:r>
            <a:endParaRPr lang="es-ES" altLang="es-UY" sz="3200" dirty="0">
              <a:latin typeface="+mj-lt"/>
            </a:endParaRP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>
                <a:latin typeface="+mj-lt"/>
              </a:rPr>
              <a:t>Cuerpo c/ </a:t>
            </a:r>
            <a:r>
              <a:rPr lang="es-ES" altLang="es-UY" sz="3200" dirty="0">
                <a:latin typeface="+mj-lt"/>
              </a:rPr>
              <a:t>número fijo de segmentos </a:t>
            </a:r>
            <a:r>
              <a:rPr lang="es-ES" altLang="es-UY" sz="3200" dirty="0" smtClean="0">
                <a:latin typeface="+mj-lt"/>
              </a:rPr>
              <a:t>(34 </a:t>
            </a:r>
            <a:r>
              <a:rPr lang="es-ES" altLang="es-UY" sz="3200" dirty="0" err="1" smtClean="0">
                <a:latin typeface="+mj-lt"/>
              </a:rPr>
              <a:t>gralmente</a:t>
            </a:r>
            <a:r>
              <a:rPr lang="es-ES" altLang="es-UY" sz="3200" dirty="0" smtClean="0">
                <a:latin typeface="+mj-lt"/>
              </a:rPr>
              <a:t>) </a:t>
            </a:r>
            <a:r>
              <a:rPr lang="es-ES" altLang="es-UY" sz="3200" dirty="0">
                <a:latin typeface="+mj-lt"/>
              </a:rPr>
              <a:t>y sin segmentación </a:t>
            </a:r>
            <a:r>
              <a:rPr lang="es-ES" altLang="es-UY" sz="3200" dirty="0" smtClean="0">
                <a:latin typeface="+mj-lt"/>
              </a:rPr>
              <a:t>interna, sin septos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>
                <a:latin typeface="+mj-lt"/>
              </a:rPr>
              <a:t>Celoma relleno de tejido, no es visible</a:t>
            </a:r>
            <a:endParaRPr lang="es-ES" altLang="es-UY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36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8461" y="450167"/>
            <a:ext cx="11282289" cy="6091310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/>
              <a:t>Ventosa posterior y a veces también </a:t>
            </a:r>
            <a:r>
              <a:rPr lang="es-ES" altLang="es-UY" sz="3200" dirty="0" smtClean="0"/>
              <a:t>anterior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/>
              <a:t>Digestivo completo, con mandíbulas</a:t>
            </a:r>
            <a:endParaRPr lang="es-ES" altLang="es-UY" sz="3200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/>
              <a:t>Carecen de quetas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/>
              <a:t>Con clitelo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/>
              <a:t>Algunos con impregnación hipodérmica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/>
              <a:t>Hermafroditas insuficientes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/>
              <a:t>Fecundación </a:t>
            </a:r>
            <a:r>
              <a:rPr lang="es-ES" altLang="es-UY" sz="3200" dirty="0"/>
              <a:t>Interna </a:t>
            </a:r>
            <a:endParaRPr lang="es-ES" altLang="es-UY" sz="3200" dirty="0" smtClean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UY" sz="3200" dirty="0" smtClean="0"/>
              <a:t>Desarrollo </a:t>
            </a:r>
            <a:r>
              <a:rPr lang="es-ES" altLang="es-UY" sz="3200" dirty="0"/>
              <a:t>directo</a:t>
            </a:r>
          </a:p>
        </p:txBody>
      </p:sp>
    </p:spTree>
    <p:extLst>
      <p:ext uri="{BB962C8B-B14F-4D97-AF65-F5344CB8AC3E}">
        <p14:creationId xmlns:p14="http://schemas.microsoft.com/office/powerpoint/2010/main" val="39605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473">
            <a:off x="6066054" y="859739"/>
            <a:ext cx="5884169" cy="27626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610">
            <a:off x="952933" y="1594041"/>
            <a:ext cx="4431323" cy="33234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098">
            <a:off x="5345723" y="3840238"/>
            <a:ext cx="3980611" cy="265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99138" y="4895557"/>
            <a:ext cx="1014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USO MEDICINAL: </a:t>
            </a:r>
            <a:r>
              <a:rPr lang="es-UY" sz="3200" dirty="0" smtClean="0"/>
              <a:t>Efecto </a:t>
            </a:r>
            <a:r>
              <a:rPr lang="es-UY" sz="3200" dirty="0"/>
              <a:t>anticoagulante, anestésico, antiinflamatorio, hipotensor, </a:t>
            </a:r>
            <a:r>
              <a:rPr lang="es-UY" sz="3200" dirty="0" err="1"/>
              <a:t>trombolítico</a:t>
            </a:r>
            <a:r>
              <a:rPr lang="es-UY" sz="3200" dirty="0"/>
              <a:t>, desintoxicante e </a:t>
            </a:r>
            <a:r>
              <a:rPr lang="es-UY" sz="3200" dirty="0" err="1" smtClean="0"/>
              <a:t>inmunoestimulante</a:t>
            </a:r>
            <a:endParaRPr lang="es-UY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03" y="352865"/>
            <a:ext cx="5564554" cy="41734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577550"/>
            <a:ext cx="2816762" cy="394873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70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241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UY" sz="4400" b="1" dirty="0" smtClean="0">
                <a:solidFill>
                  <a:schemeClr val="accent1"/>
                </a:solidFill>
              </a:rPr>
              <a:t>LOCOMOCIÓN</a:t>
            </a:r>
            <a:endParaRPr lang="es-UY" sz="4400" b="1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6" y="1715617"/>
            <a:ext cx="3778250" cy="3778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89" y="4282440"/>
            <a:ext cx="5857875" cy="19843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1" y="272416"/>
            <a:ext cx="3387676" cy="35262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25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[Image, BIODIDAC, HIRU005C.GIF Annelida Hirudinea Hirudo Diagram showing the cross section of the leech. Schéma de la coupe transversale de la sangsue]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65400"/>
            <a:ext cx="427355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3"/>
          <p:cNvSpPr>
            <a:spLocks noChangeShapeType="1"/>
          </p:cNvSpPr>
          <p:nvPr/>
        </p:nvSpPr>
        <p:spPr bwMode="auto">
          <a:xfrm flipV="1">
            <a:off x="4510088" y="4508500"/>
            <a:ext cx="1154112" cy="1651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61973" y="462757"/>
            <a:ext cx="8229600" cy="777875"/>
          </a:xfrm>
          <a:effectLst>
            <a:outerShdw dist="17961" dir="13500000" algn="ctr" rotWithShape="0">
              <a:srgbClr val="FCFEB9"/>
            </a:outerShdw>
          </a:effectLst>
        </p:spPr>
        <p:txBody>
          <a:bodyPr vert="horz" lIns="90488" tIns="44450" rIns="90488" bIns="44450" rtlCol="0" anchor="t">
            <a:normAutofit/>
          </a:bodyPr>
          <a:lstStyle/>
          <a:p>
            <a:pPr algn="l" eaLnBrk="1" hangingPunct="1">
              <a:defRPr/>
            </a:pPr>
            <a:r>
              <a:rPr lang="en-GB" sz="4000" b="1" dirty="0" smtClean="0">
                <a:solidFill>
                  <a:schemeClr val="accent1"/>
                </a:solidFill>
              </a:rPr>
              <a:t>ANATOMÍA INTERNA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703389" y="1989139"/>
            <a:ext cx="3260725" cy="942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defRPr/>
            </a:pPr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Músculatura circular</a:t>
            </a:r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r" eaLnBrk="0" hangingPunct="0">
              <a:defRPr/>
            </a:pPr>
            <a:endParaRPr lang="en-GB" sz="2800" b="1">
              <a:solidFill>
                <a:srgbClr val="3365F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970049" y="2924176"/>
            <a:ext cx="2301914" cy="951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>
              <a:defRPr/>
            </a:pPr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Musculatura</a:t>
            </a:r>
          </a:p>
          <a:p>
            <a:pPr algn="r" eaLnBrk="0" hangingPunct="0">
              <a:defRPr/>
            </a:pPr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longitudinal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19963" y="4219576"/>
            <a:ext cx="2882201" cy="951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>
              <a:defRPr/>
            </a:pPr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Músculos </a:t>
            </a:r>
          </a:p>
          <a:p>
            <a:pPr algn="r" eaLnBrk="0" hangingPunct="0">
              <a:defRPr/>
            </a:pPr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dorso-ventrales</a:t>
            </a: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943475" y="2420939"/>
            <a:ext cx="1728788" cy="5032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4295776" y="3500439"/>
            <a:ext cx="1655763" cy="288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79650" y="558958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Nefridio</a:t>
            </a: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V="1">
            <a:off x="3719514" y="4581526"/>
            <a:ext cx="2592387" cy="11525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8688388" y="2636838"/>
            <a:ext cx="1979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Divertículos intestinales</a:t>
            </a: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8328026" y="3357563"/>
            <a:ext cx="936625" cy="5762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6167439" y="5876926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Testículos</a:t>
            </a: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V="1">
            <a:off x="7175500" y="5373688"/>
            <a:ext cx="0" cy="5762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8352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6D2"/>
              </a:clrFrom>
              <a:clrTo>
                <a:srgbClr val="EDE6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476375"/>
            <a:ext cx="2532062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9719578" cy="1143000"/>
          </a:xfrm>
          <a:effectLst>
            <a:outerShdw dist="17961" dir="13500000" algn="ctr" rotWithShape="0">
              <a:srgbClr val="FCFEB9"/>
            </a:outerShdw>
          </a:effectLst>
        </p:spPr>
        <p:txBody>
          <a:bodyPr vert="horz" lIns="90488" tIns="44450" rIns="90488" bIns="44450" rtlCol="0" anchor="t">
            <a:normAutofit fontScale="90000"/>
          </a:bodyPr>
          <a:lstStyle/>
          <a:p>
            <a:pPr algn="l" eaLnBrk="1" hangingPunct="1">
              <a:defRPr/>
            </a:pPr>
            <a:r>
              <a:rPr lang="en-GB" sz="4000" b="1" dirty="0" smtClean="0">
                <a:solidFill>
                  <a:schemeClr val="accent1"/>
                </a:solidFill>
              </a:rPr>
              <a:t>EXTREMO ANTERIOR DEL TUBO DIGESTIVO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240088" y="2157413"/>
            <a:ext cx="17023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Mandíbula</a:t>
            </a:r>
            <a:endParaRPr lang="en-GB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635376" y="2957513"/>
            <a:ext cx="129362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Faringe</a:t>
            </a:r>
            <a:endParaRPr lang="en-GB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486151" y="3665538"/>
            <a:ext cx="139621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Esófago</a:t>
            </a:r>
            <a:endParaRPr lang="en-GB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4913313" y="2439989"/>
            <a:ext cx="2266950" cy="2190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4872039" y="3219451"/>
            <a:ext cx="2295525" cy="2905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4894263" y="3935414"/>
            <a:ext cx="2335212" cy="4794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912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[Image, BIODIDAC, HIRU004C.GIF Annelida Hirudinea Hirudo Diagram showing the main internal features of the leech. Schéma de l'anatomie interne de la sangsue.]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989139"/>
            <a:ext cx="5037138" cy="3038475"/>
          </a:xfrm>
          <a:prstGeom prst="rect">
            <a:avLst/>
          </a:prstGeom>
          <a:solidFill>
            <a:srgbClr val="FFFF99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224338" y="5516564"/>
            <a:ext cx="112691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Buche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063750" y="1268414"/>
            <a:ext cx="255999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Ciego del </a:t>
            </a:r>
            <a:r>
              <a:rPr lang="en-GB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buche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913563" y="1885951"/>
            <a:ext cx="146674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Intestino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7389814" y="2593976"/>
            <a:ext cx="24750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Ciego intestinal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016500" y="3789364"/>
            <a:ext cx="935038" cy="1800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4295776" y="1844675"/>
            <a:ext cx="1655763" cy="1296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>
            <a:off x="7037389" y="2325689"/>
            <a:ext cx="149225" cy="163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7297738" y="3101975"/>
            <a:ext cx="1211262" cy="5413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8826501" y="4233864"/>
            <a:ext cx="78386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Ano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 flipV="1">
            <a:off x="8156575" y="3778250"/>
            <a:ext cx="666750" cy="6286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1919289" y="24209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Boca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927350" y="2708276"/>
            <a:ext cx="865188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063751" y="41497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Ovario</a:t>
            </a: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3287713" y="4005263"/>
            <a:ext cx="2303462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5303839" y="6207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Testículos</a:t>
            </a:r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6240463" y="981076"/>
            <a:ext cx="215900" cy="2447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94456" y="5747717"/>
            <a:ext cx="524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ANATOMÍA INTERNA</a:t>
            </a:r>
            <a:endParaRPr lang="es-UY" sz="4000" dirty="0"/>
          </a:p>
        </p:txBody>
      </p:sp>
    </p:spTree>
    <p:extLst>
      <p:ext uri="{BB962C8B-B14F-4D97-AF65-F5344CB8AC3E}">
        <p14:creationId xmlns:p14="http://schemas.microsoft.com/office/powerpoint/2010/main" val="274880821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1792459"/>
            <a:ext cx="4072670" cy="407267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1899138" y="2574387"/>
            <a:ext cx="4684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4800" b="1" dirty="0" smtClean="0">
                <a:solidFill>
                  <a:schemeClr val="accent1"/>
                </a:solidFill>
              </a:rPr>
              <a:t>GRACIAS POR SU ATENCIÓN!!!!!!</a:t>
            </a:r>
            <a:endParaRPr lang="es-UY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8124" y="492370"/>
            <a:ext cx="11352628" cy="5894364"/>
          </a:xfrm>
        </p:spPr>
        <p:txBody>
          <a:bodyPr>
            <a:noAutofit/>
          </a:bodyPr>
          <a:lstStyle/>
          <a:p>
            <a:r>
              <a:rPr lang="es-UY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CIRCULATORIO CERRADO. METAMÉRICO</a:t>
            </a:r>
          </a:p>
          <a:p>
            <a:endParaRPr lang="es-UY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UY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DIGESTIVO COMPLETO SIN DISPOSICIÓN METAMÉRICA</a:t>
            </a:r>
          </a:p>
          <a:p>
            <a:endParaRPr lang="es-UY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UY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INTERCAMBIO GASEOSO A TRAVÉS DE TEGUMENTO, BRANQUIAS O PARAPODIOS</a:t>
            </a:r>
          </a:p>
          <a:p>
            <a:endParaRPr lang="es-UY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UY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SISTEMA EXCRETOR CON METANEFRÍDIOS</a:t>
            </a:r>
          </a:p>
        </p:txBody>
      </p:sp>
    </p:spTree>
    <p:extLst>
      <p:ext uri="{BB962C8B-B14F-4D97-AF65-F5344CB8AC3E}">
        <p14:creationId xmlns:p14="http://schemas.microsoft.com/office/powerpoint/2010/main" val="31405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9987" y="534573"/>
            <a:ext cx="11282289" cy="5950634"/>
          </a:xfrm>
        </p:spPr>
        <p:txBody>
          <a:bodyPr>
            <a:normAutofit lnSpcReduction="10000"/>
          </a:bodyPr>
          <a:lstStyle/>
          <a:p>
            <a:r>
              <a:rPr lang="es-UY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NERVIOSO CON GANGLIOS CEREBRALES Y CORDONES </a:t>
            </a:r>
            <a:r>
              <a:rPr lang="es-UY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NERVIOSOS</a:t>
            </a:r>
          </a:p>
          <a:p>
            <a:endParaRPr lang="es-UY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SENSORIAL: ÓRGANOS </a:t>
            </a:r>
            <a:r>
              <a:rPr lang="es-ES_trad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TÁCTILES, PAPILAS GUSTATIVAS, </a:t>
            </a: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ESTATOCISTOS, </a:t>
            </a:r>
          </a:p>
          <a:p>
            <a:pPr marL="0" indent="0">
              <a:buNone/>
            </a:pPr>
            <a:r>
              <a:rPr lang="es-ES_trad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CÉLULAS FOTORRECEPTORAS</a:t>
            </a:r>
          </a:p>
          <a:p>
            <a:endParaRPr lang="es-UY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UY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DIOCOS O </a:t>
            </a:r>
            <a:r>
              <a:rPr lang="es-UY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HERMAFRODITAS</a:t>
            </a:r>
          </a:p>
          <a:p>
            <a:endParaRPr lang="es-UY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UY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O SIN LARVA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429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38" y="468923"/>
            <a:ext cx="10391335" cy="1436077"/>
          </a:xfrm>
        </p:spPr>
        <p:txBody>
          <a:bodyPr>
            <a:normAutofit/>
          </a:bodyPr>
          <a:lstStyle/>
          <a:p>
            <a:r>
              <a:rPr lang="es-UY" sz="4000" b="1" dirty="0" smtClean="0"/>
              <a:t>CUERPO DIVIDIDO EN CUATRO REGIONES</a:t>
            </a:r>
            <a:endParaRPr lang="es-UY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6942" y="1733257"/>
            <a:ext cx="10843430" cy="5008098"/>
          </a:xfrm>
        </p:spPr>
        <p:txBody>
          <a:bodyPr>
            <a:noAutofit/>
          </a:bodyPr>
          <a:lstStyle/>
          <a:p>
            <a:r>
              <a:rPr lang="es-UY" sz="3600" dirty="0" smtClean="0"/>
              <a:t>PROSTOMIO</a:t>
            </a:r>
          </a:p>
          <a:p>
            <a:r>
              <a:rPr lang="es-UY" sz="3600" dirty="0" smtClean="0"/>
              <a:t>PERISTOMIO                  CABEZA</a:t>
            </a:r>
          </a:p>
          <a:p>
            <a:endParaRPr lang="es-UY" sz="3600" dirty="0"/>
          </a:p>
          <a:p>
            <a:r>
              <a:rPr lang="es-UY" sz="3600" dirty="0" smtClean="0"/>
              <a:t>METASTOMIO                              TRONCO</a:t>
            </a:r>
          </a:p>
          <a:p>
            <a:endParaRPr lang="es-UY" sz="3600" dirty="0"/>
          </a:p>
          <a:p>
            <a:r>
              <a:rPr lang="es-UY" sz="3600" dirty="0" smtClean="0"/>
              <a:t>PIGIDIO                                        POSTERIOR</a:t>
            </a:r>
            <a:endParaRPr lang="es-UY" sz="3600" dirty="0"/>
          </a:p>
        </p:txBody>
      </p:sp>
      <p:sp>
        <p:nvSpPr>
          <p:cNvPr id="4" name="Flecha derecha 3"/>
          <p:cNvSpPr/>
          <p:nvPr/>
        </p:nvSpPr>
        <p:spPr>
          <a:xfrm>
            <a:off x="4586067" y="3744936"/>
            <a:ext cx="3390314" cy="492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67" y="5147286"/>
            <a:ext cx="3414056" cy="548688"/>
          </a:xfrm>
          <a:prstGeom prst="rect">
            <a:avLst/>
          </a:prstGeom>
        </p:spPr>
      </p:pic>
      <p:sp>
        <p:nvSpPr>
          <p:cNvPr id="6" name="Cerrar llave 5"/>
          <p:cNvSpPr/>
          <p:nvPr/>
        </p:nvSpPr>
        <p:spPr>
          <a:xfrm>
            <a:off x="4733778" y="1793519"/>
            <a:ext cx="1223889" cy="1235295"/>
          </a:xfrm>
          <a:prstGeom prst="righ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571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6D2"/>
              </a:clrFrom>
              <a:clrTo>
                <a:srgbClr val="EDE6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939926"/>
            <a:ext cx="5765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256898" y="2355850"/>
            <a:ext cx="155170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 charset="0"/>
              </a:rPr>
              <a:t>Septos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5232401" y="2673350"/>
            <a:ext cx="2119313" cy="33813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5430839" y="2673351"/>
            <a:ext cx="1920875" cy="473075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5564189" y="2673351"/>
            <a:ext cx="1787525" cy="676275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5695951" y="2673350"/>
            <a:ext cx="1655763" cy="8778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5894389" y="2673351"/>
            <a:ext cx="1457325" cy="101441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6092825" y="2673350"/>
            <a:ext cx="1258888" cy="114935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8331201" y="3640139"/>
            <a:ext cx="17071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</a:rPr>
              <a:t>Prostomio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853239" y="1814251"/>
            <a:ext cx="120866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</a:rPr>
              <a:t>Pigidio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7975600" y="3830639"/>
            <a:ext cx="236538" cy="269875"/>
          </a:xfrm>
          <a:prstGeom prst="ellipse">
            <a:avLst/>
          </a:prstGeom>
          <a:solidFill>
            <a:srgbClr val="EF91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UY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345489" y="4021139"/>
            <a:ext cx="177612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</a:rPr>
              <a:t>Peristomio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8118476" y="3881439"/>
            <a:ext cx="150813" cy="160337"/>
          </a:xfrm>
          <a:prstGeom prst="ellipse">
            <a:avLst/>
          </a:prstGeom>
          <a:solidFill>
            <a:srgbClr val="114FF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UY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6723064" y="2335213"/>
            <a:ext cx="130175" cy="68262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UY"/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13500000" algn="ctr" rotWithShape="0">
              <a:srgbClr val="FFFFCC"/>
            </a:outerShdw>
          </a:effectLst>
        </p:spPr>
        <p:txBody>
          <a:bodyPr vert="horz" lIns="92075" tIns="46038" rIns="92075" bIns="46038" rtlCol="0" anchor="t"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METAMERÍA</a:t>
            </a:r>
            <a:endParaRPr lang="en-US" sz="4800" b="1" dirty="0" smtClean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54215" y="5260977"/>
            <a:ext cx="247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err="1">
                <a:solidFill>
                  <a:schemeClr val="bg1"/>
                </a:solidFill>
              </a:rPr>
              <a:t>M</a:t>
            </a:r>
            <a:r>
              <a:rPr lang="es-UY" sz="2400" b="1" dirty="0" err="1" smtClean="0">
                <a:solidFill>
                  <a:schemeClr val="bg1"/>
                </a:solidFill>
              </a:rPr>
              <a:t>etastomio</a:t>
            </a:r>
            <a:endParaRPr lang="es-U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5319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95" y="1688122"/>
            <a:ext cx="10063568" cy="4698610"/>
          </a:xfrm>
          <a:ln w="57150">
            <a:solidFill>
              <a:schemeClr val="accent1"/>
            </a:solidFill>
          </a:ln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8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4897</TotalTime>
  <Words>989</Words>
  <Application>Microsoft Office PowerPoint</Application>
  <PresentationFormat>Panorámica</PresentationFormat>
  <Paragraphs>287</Paragraphs>
  <Slides>49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Ravie</vt:lpstr>
      <vt:lpstr>Wingdings 3</vt:lpstr>
      <vt:lpstr>Espiral</vt:lpstr>
      <vt:lpstr>Paint Shop Pro Image</vt:lpstr>
      <vt:lpstr>FILO ANÉLIDOS</vt:lpstr>
      <vt:lpstr>CARACTERÍSTICAS DIAGNÓSTICAS</vt:lpstr>
      <vt:lpstr>Presentación de PowerPoint</vt:lpstr>
      <vt:lpstr>Presentación de PowerPoint</vt:lpstr>
      <vt:lpstr>Presentación de PowerPoint</vt:lpstr>
      <vt:lpstr>Presentación de PowerPoint</vt:lpstr>
      <vt:lpstr>CUERPO DIVIDIDO EN CUATRO REGIONES</vt:lpstr>
      <vt:lpstr>METAMERÍA</vt:lpstr>
      <vt:lpstr>Presentación de PowerPoint</vt:lpstr>
      <vt:lpstr>DOS TIPOS DE METAMERIZACIÓN</vt:lpstr>
      <vt:lpstr>CLASIFICACIÓN</vt:lpstr>
      <vt:lpstr>POLYCHAETA </vt:lpstr>
      <vt:lpstr>Presentación de PowerPoint</vt:lpstr>
      <vt:lpstr>Presentación de PowerPoint</vt:lpstr>
      <vt:lpstr>OLIGOQUETA </vt:lpstr>
      <vt:lpstr>Presentación de PowerPoint</vt:lpstr>
      <vt:lpstr>PARED CORPORAL</vt:lpstr>
      <vt:lpstr>Presentación de PowerPoint</vt:lpstr>
      <vt:lpstr>DIGESTIVO</vt:lpstr>
      <vt:lpstr>DIGESTIVO ANTERIOR</vt:lpstr>
      <vt:lpstr>CIRCULATORIO </vt:lpstr>
      <vt:lpstr>Presentación de PowerPoint</vt:lpstr>
      <vt:lpstr> CIRCULACIÓN DE LA SANGRE</vt:lpstr>
      <vt:lpstr>Presentación de PowerPoint</vt:lpstr>
      <vt:lpstr>Presentación de PowerPoint</vt:lpstr>
      <vt:lpstr>ANATOMÍA INTERNA </vt:lpstr>
      <vt:lpstr>MOVIMIENTO PERISTÁLTICO</vt:lpstr>
      <vt:lpstr>REPRODUCCIÓN SEXUAL LOMBRIZ</vt:lpstr>
      <vt:lpstr>REPRODUCCIÓN SEXUAL LOMBRIZ</vt:lpstr>
      <vt:lpstr>Presentación de PowerPoint</vt:lpstr>
      <vt:lpstr>GENITALES MASCULINOS </vt:lpstr>
      <vt:lpstr>GENITALES FEMENINOS</vt:lpstr>
      <vt:lpstr>SISTEMA REPRODUCTOR</vt:lpstr>
      <vt:lpstr>APAREAMIENTO LOMBRIZ DE TIERRA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REGENERACIÓN</vt:lpstr>
      <vt:lpstr>Presentación de PowerPoint</vt:lpstr>
      <vt:lpstr>Presentación de PowerPoint</vt:lpstr>
      <vt:lpstr>Presentación de PowerPoint</vt:lpstr>
      <vt:lpstr>Presentación de PowerPoint</vt:lpstr>
      <vt:lpstr>LOCOMOCIÓN</vt:lpstr>
      <vt:lpstr>ANATOMÍA INTERNA</vt:lpstr>
      <vt:lpstr>EXTREMO ANTERIOR DEL TUBO DIGESTIVO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ANÉLIDOS</dc:title>
  <dc:creator>Gina</dc:creator>
  <cp:lastModifiedBy>Gina</cp:lastModifiedBy>
  <cp:revision>50</cp:revision>
  <dcterms:created xsi:type="dcterms:W3CDTF">2014-08-20T13:15:05Z</dcterms:created>
  <dcterms:modified xsi:type="dcterms:W3CDTF">2014-08-23T22:52:19Z</dcterms:modified>
</cp:coreProperties>
</file>